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4"/>
    <p:sldMasterId id="2147483648" r:id="rId5"/>
    <p:sldMasterId id="2147483843" r:id="rId6"/>
  </p:sldMasterIdLst>
  <p:notesMasterIdLst>
    <p:notesMasterId r:id="rId18"/>
  </p:notesMasterIdLst>
  <p:handoutMasterIdLst>
    <p:handoutMasterId r:id="rId19"/>
  </p:handoutMasterIdLst>
  <p:sldIdLst>
    <p:sldId id="703" r:id="rId7"/>
    <p:sldId id="739" r:id="rId8"/>
    <p:sldId id="741" r:id="rId9"/>
    <p:sldId id="742" r:id="rId10"/>
    <p:sldId id="725" r:id="rId11"/>
    <p:sldId id="727" r:id="rId12"/>
    <p:sldId id="740" r:id="rId13"/>
    <p:sldId id="729" r:id="rId14"/>
    <p:sldId id="734" r:id="rId15"/>
    <p:sldId id="692" r:id="rId16"/>
    <p:sldId id="737" r:id="rId17"/>
  </p:sldIdLst>
  <p:sldSz cx="12192000" cy="68580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s, Paul" initials="DP" lastIdx="1" clrIdx="0">
    <p:extLst>
      <p:ext uri="{19B8F6BF-5375-455C-9EA6-DF929625EA0E}">
        <p15:presenceInfo xmlns:p15="http://schemas.microsoft.com/office/powerpoint/2012/main" userId="S-1-5-21-3044193875-1230985279-3292283753-40701" providerId="AD"/>
      </p:ext>
    </p:extLst>
  </p:cmAuthor>
  <p:cmAuthor id="2" name="Horn, Jonathan" initials="HJ" lastIdx="1" clrIdx="1">
    <p:extLst>
      <p:ext uri="{19B8F6BF-5375-455C-9EA6-DF929625EA0E}">
        <p15:presenceInfo xmlns:p15="http://schemas.microsoft.com/office/powerpoint/2012/main" userId="S-1-5-21-2113479307-1820142855-1244863647-208171" providerId="AD"/>
      </p:ext>
    </p:extLst>
  </p:cmAuthor>
  <p:cmAuthor id="3" name="Horn, Jonathon" initials="HJ" lastIdx="7" clrIdx="2">
    <p:extLst>
      <p:ext uri="{19B8F6BF-5375-455C-9EA6-DF929625EA0E}">
        <p15:presenceInfo xmlns:p15="http://schemas.microsoft.com/office/powerpoint/2012/main" userId="S::Jonathon.Horn@camden.gov.uk::1269a6ae-cd0b-4a02-8bca-c92ffd7e31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0071C3"/>
    <a:srgbClr val="0072C5"/>
    <a:srgbClr val="009999"/>
    <a:srgbClr val="33CCCC"/>
    <a:srgbClr val="C10071"/>
    <a:srgbClr val="00365C"/>
    <a:srgbClr val="F8CBAD"/>
    <a:srgbClr val="FFC000"/>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DC6F00-F66B-4B00-AB02-10A63DDBA27F}" v="27" dt="2020-10-21T09:21:11.9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48" autoAdjust="0"/>
    <p:restoredTop sz="93878" autoAdjust="0"/>
  </p:normalViewPr>
  <p:slideViewPr>
    <p:cSldViewPr snapToGrid="0">
      <p:cViewPr varScale="1">
        <p:scale>
          <a:sx n="106" d="100"/>
          <a:sy n="106" d="100"/>
        </p:scale>
        <p:origin x="840" y="96"/>
      </p:cViewPr>
      <p:guideLst>
        <p:guide orient="horz" pos="2160"/>
        <p:guide pos="3840"/>
      </p:guideLst>
    </p:cSldViewPr>
  </p:slideViewPr>
  <p:outlineViewPr>
    <p:cViewPr>
      <p:scale>
        <a:sx n="33" d="100"/>
        <a:sy n="33" d="100"/>
      </p:scale>
      <p:origin x="0" y="-764"/>
    </p:cViewPr>
  </p:outlineViewPr>
  <p:notesTextViewPr>
    <p:cViewPr>
      <p:scale>
        <a:sx n="100" d="100"/>
        <a:sy n="100" d="100"/>
      </p:scale>
      <p:origin x="0" y="0"/>
    </p:cViewPr>
  </p:notesTextViewPr>
  <p:sorterViewPr>
    <p:cViewPr>
      <p:scale>
        <a:sx n="100" d="100"/>
        <a:sy n="100" d="100"/>
      </p:scale>
      <p:origin x="0" y="-30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9525" y="0"/>
            <a:ext cx="2921000" cy="495300"/>
          </a:xfrm>
          <a:prstGeom prst="rect">
            <a:avLst/>
          </a:prstGeom>
        </p:spPr>
        <p:txBody>
          <a:bodyPr vert="horz" lIns="91440" tIns="45720" rIns="91440" bIns="45720" rtlCol="0"/>
          <a:lstStyle>
            <a:lvl1pPr algn="r">
              <a:defRPr sz="1200"/>
            </a:lvl1pPr>
          </a:lstStyle>
          <a:p>
            <a:fld id="{AB138FA6-3D81-4FF4-A72E-4DAD97808285}" type="datetimeFigureOut">
              <a:rPr lang="en-GB" smtClean="0"/>
              <a:t>29/10/2020</a:t>
            </a:fld>
            <a:endParaRPr lang="en-GB"/>
          </a:p>
        </p:txBody>
      </p:sp>
      <p:sp>
        <p:nvSpPr>
          <p:cNvPr id="4" name="Footer Placeholder 3"/>
          <p:cNvSpPr>
            <a:spLocks noGrp="1"/>
          </p:cNvSpPr>
          <p:nvPr>
            <p:ph type="ftr" sz="quarter" idx="2"/>
          </p:nvPr>
        </p:nvSpPr>
        <p:spPr>
          <a:xfrm>
            <a:off x="0" y="9377363"/>
            <a:ext cx="2921000"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9525" y="9377363"/>
            <a:ext cx="2921000" cy="495300"/>
          </a:xfrm>
          <a:prstGeom prst="rect">
            <a:avLst/>
          </a:prstGeom>
        </p:spPr>
        <p:txBody>
          <a:bodyPr vert="horz" lIns="91440" tIns="45720" rIns="91440" bIns="45720" rtlCol="0" anchor="b"/>
          <a:lstStyle>
            <a:lvl1pPr algn="r">
              <a:defRPr sz="1200"/>
            </a:lvl1pPr>
          </a:lstStyle>
          <a:p>
            <a:fld id="{89D2BDCF-207C-4C87-9BA2-6826BC326B97}" type="slidenum">
              <a:rPr lang="en-GB" smtClean="0"/>
              <a:t>‹#›</a:t>
            </a:fld>
            <a:endParaRPr lang="en-GB"/>
          </a:p>
        </p:txBody>
      </p:sp>
    </p:spTree>
    <p:extLst>
      <p:ext uri="{BB962C8B-B14F-4D97-AF65-F5344CB8AC3E}">
        <p14:creationId xmlns:p14="http://schemas.microsoft.com/office/powerpoint/2010/main" val="7310913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4057B71A-74EE-4B31-BF37-E9D49DD09248}" type="datetimeFigureOut">
              <a:rPr lang="en-GB" smtClean="0"/>
              <a:t>29/10/2020</a:t>
            </a:fld>
            <a:endParaRPr lang="en-GB"/>
          </a:p>
        </p:txBody>
      </p:sp>
      <p:sp>
        <p:nvSpPr>
          <p:cNvPr id="4" name="Slide Image Placeholder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1227"/>
            <a:ext cx="539369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25"/>
            <a:ext cx="2921582"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7325"/>
            <a:ext cx="2921582" cy="495347"/>
          </a:xfrm>
          <a:prstGeom prst="rect">
            <a:avLst/>
          </a:prstGeom>
        </p:spPr>
        <p:txBody>
          <a:bodyPr vert="horz" lIns="91440" tIns="45720" rIns="91440" bIns="45720" rtlCol="0" anchor="b"/>
          <a:lstStyle>
            <a:lvl1pPr algn="r">
              <a:defRPr sz="1200"/>
            </a:lvl1pPr>
          </a:lstStyle>
          <a:p>
            <a:fld id="{07100A8F-A469-4A0F-A6E3-054B932F2E2D}" type="slidenum">
              <a:rPr lang="en-GB" smtClean="0"/>
              <a:t>‹#›</a:t>
            </a:fld>
            <a:endParaRPr lang="en-GB"/>
          </a:p>
        </p:txBody>
      </p:sp>
    </p:spTree>
    <p:extLst>
      <p:ext uri="{BB962C8B-B14F-4D97-AF65-F5344CB8AC3E}">
        <p14:creationId xmlns:p14="http://schemas.microsoft.com/office/powerpoint/2010/main" val="324656418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7100A8F-A469-4A0F-A6E3-054B932F2E2D}" type="slidenum">
              <a:rPr lang="en-GB" smtClean="0"/>
              <a:t>8</a:t>
            </a:fld>
            <a:endParaRPr lang="en-GB"/>
          </a:p>
        </p:txBody>
      </p:sp>
    </p:spTree>
    <p:extLst>
      <p:ext uri="{BB962C8B-B14F-4D97-AF65-F5344CB8AC3E}">
        <p14:creationId xmlns:p14="http://schemas.microsoft.com/office/powerpoint/2010/main" val="13163961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Large Pentagon Lef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gradFill>
            <a:gsLst>
              <a:gs pos="0">
                <a:schemeClr val="accent2"/>
              </a:gs>
              <a:gs pos="100000">
                <a:srgbClr val="0036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xmlns="" id="{431E11F1-2CB8-E941-9B3C-1D54C419F2A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303721" y="268323"/>
            <a:ext cx="2542558" cy="955793"/>
          </a:xfrm>
          <a:prstGeom prst="rect">
            <a:avLst/>
          </a:prstGeom>
        </p:spPr>
      </p:pic>
      <p:pic>
        <p:nvPicPr>
          <p:cNvPr id="10" name="Picture 9" descr="A picture containing card, stationary&#10;&#10;Description automatically generated">
            <a:extLst>
              <a:ext uri="{FF2B5EF4-FFF2-40B4-BE49-F238E27FC236}">
                <a16:creationId xmlns:a16="http://schemas.microsoft.com/office/drawing/2014/main" xmlns="" id="{9B0C2AFD-54FE-5941-9AFC-FB6315E39392}"/>
              </a:ext>
            </a:extLst>
          </p:cNvPr>
          <p:cNvPicPr>
            <a:picLocks noChangeAspect="1"/>
          </p:cNvPicPr>
          <p:nvPr userDrawn="1"/>
        </p:nvPicPr>
        <p:blipFill rotWithShape="1">
          <a:blip r:embed="rId3">
            <a:alphaModFix/>
            <a:extLst>
              <a:ext uri="{28A0092B-C50C-407E-A947-70E740481C1C}">
                <a14:useLocalDpi xmlns:a14="http://schemas.microsoft.com/office/drawing/2010/main" val="0"/>
              </a:ext>
            </a:extLst>
          </a:blip>
          <a:srcRect l="-2744" t="-381" r="-1" b="670"/>
          <a:stretch/>
        </p:blipFill>
        <p:spPr>
          <a:xfrm>
            <a:off x="-476285" y="-98085"/>
            <a:ext cx="7167662" cy="6956085"/>
          </a:xfrm>
          <a:prstGeom prst="rect">
            <a:avLst/>
          </a:prstGeom>
        </p:spPr>
      </p:pic>
      <p:sp>
        <p:nvSpPr>
          <p:cNvPr id="11" name="Text Placeholder 7">
            <a:extLst>
              <a:ext uri="{FF2B5EF4-FFF2-40B4-BE49-F238E27FC236}">
                <a16:creationId xmlns:a16="http://schemas.microsoft.com/office/drawing/2014/main" xmlns="" id="{BA30CBE2-12F4-7146-A4AB-F36199471086}"/>
              </a:ext>
            </a:extLst>
          </p:cNvPr>
          <p:cNvSpPr>
            <a:spLocks noGrp="1"/>
          </p:cNvSpPr>
          <p:nvPr>
            <p:ph type="body" sz="quarter" idx="10" hasCustomPrompt="1"/>
          </p:nvPr>
        </p:nvSpPr>
        <p:spPr>
          <a:xfrm>
            <a:off x="7066594" y="3276356"/>
            <a:ext cx="4201588" cy="764701"/>
          </a:xfrm>
          <a:prstGeom prst="rect">
            <a:avLst/>
          </a:prstGeom>
        </p:spPr>
        <p:txBody>
          <a:bodyPr lIns="0" tIns="0" rIns="0" bIns="0"/>
          <a:lstStyle>
            <a:lvl1pPr marL="0" indent="0">
              <a:buNone/>
              <a:defRPr sz="4000" baseline="0">
                <a:solidFill>
                  <a:schemeClr val="bg1"/>
                </a:solidFill>
                <a:latin typeface="Arial" panose="020B0604020202020204" pitchFamily="34" charset="0"/>
                <a:cs typeface="Arial" panose="020B0604020202020204" pitchFamily="34" charset="0"/>
              </a:defRPr>
            </a:lvl1pPr>
          </a:lstStyle>
          <a:p>
            <a:pPr lvl="0"/>
            <a:r>
              <a:rPr lang="en-GB" dirty="0"/>
              <a:t>Presentation title</a:t>
            </a:r>
          </a:p>
        </p:txBody>
      </p:sp>
    </p:spTree>
    <p:extLst>
      <p:ext uri="{BB962C8B-B14F-4D97-AF65-F5344CB8AC3E}">
        <p14:creationId xmlns:p14="http://schemas.microsoft.com/office/powerpoint/2010/main" val="3473100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s - 2 column text">
    <p:spTree>
      <p:nvGrpSpPr>
        <p:cNvPr id="1" name=""/>
        <p:cNvGrpSpPr/>
        <p:nvPr/>
      </p:nvGrpSpPr>
      <p:grpSpPr>
        <a:xfrm>
          <a:off x="0" y="0"/>
          <a:ext cx="0" cy="0"/>
          <a:chOff x="0" y="0"/>
          <a:chExt cx="0" cy="0"/>
        </a:xfrm>
      </p:grpSpPr>
      <p:sp>
        <p:nvSpPr>
          <p:cNvPr id="14"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9" name="Text Placeholder 13"/>
          <p:cNvSpPr>
            <a:spLocks noGrp="1"/>
          </p:cNvSpPr>
          <p:nvPr>
            <p:ph type="body" sz="quarter" idx="15" hasCustomPrompt="1"/>
          </p:nvPr>
        </p:nvSpPr>
        <p:spPr>
          <a:xfrm>
            <a:off x="6255024" y="1559902"/>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a16="http://schemas.microsoft.com/office/drawing/2014/main" xmlns="" id="{3D1687DE-6F0B-1A43-9FB7-49F39B622E28}"/>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259861701"/>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s - 2 column content">
    <p:spTree>
      <p:nvGrpSpPr>
        <p:cNvPr id="1" name=""/>
        <p:cNvGrpSpPr/>
        <p:nvPr/>
      </p:nvGrpSpPr>
      <p:grpSpPr>
        <a:xfrm>
          <a:off x="0" y="0"/>
          <a:ext cx="0" cy="0"/>
          <a:chOff x="0" y="0"/>
          <a:chExt cx="0" cy="0"/>
        </a:xfrm>
      </p:grpSpPr>
      <p:sp>
        <p:nvSpPr>
          <p:cNvPr id="5" name="Content Placeholder 4"/>
          <p:cNvSpPr>
            <a:spLocks noGrp="1"/>
          </p:cNvSpPr>
          <p:nvPr>
            <p:ph sz="quarter" idx="16" hasCustomPrompt="1"/>
          </p:nvPr>
        </p:nvSpPr>
        <p:spPr>
          <a:xfrm>
            <a:off x="348511" y="1559903"/>
            <a:ext cx="5610225"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12" name="Content Placeholder 4"/>
          <p:cNvSpPr>
            <a:spLocks noGrp="1"/>
          </p:cNvSpPr>
          <p:nvPr>
            <p:ph sz="quarter" idx="17" hasCustomPrompt="1"/>
          </p:nvPr>
        </p:nvSpPr>
        <p:spPr>
          <a:xfrm>
            <a:off x="6255024" y="1543974"/>
            <a:ext cx="5610225"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7" name="Text Placeholder 7">
            <a:extLst>
              <a:ext uri="{FF2B5EF4-FFF2-40B4-BE49-F238E27FC236}">
                <a16:creationId xmlns:a16="http://schemas.microsoft.com/office/drawing/2014/main" xmlns="" id="{48EDB123-F881-1B4B-B095-5CCA634CACD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821329961"/>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s - text &amp; image">
    <p:spTree>
      <p:nvGrpSpPr>
        <p:cNvPr id="1" name=""/>
        <p:cNvGrpSpPr/>
        <p:nvPr/>
      </p:nvGrpSpPr>
      <p:grpSpPr>
        <a:xfrm>
          <a:off x="0" y="0"/>
          <a:ext cx="0" cy="0"/>
          <a:chOff x="0" y="0"/>
          <a:chExt cx="0" cy="0"/>
        </a:xfrm>
      </p:grpSpPr>
      <p:sp>
        <p:nvSpPr>
          <p:cNvPr id="15"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6"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a16="http://schemas.microsoft.com/office/drawing/2014/main" xmlns="" id="{F1285C76-4998-714E-8C45-0A0CEE237EB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249785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 slides - text &amp; image">
    <p:spTree>
      <p:nvGrpSpPr>
        <p:cNvPr id="1" name=""/>
        <p:cNvGrpSpPr/>
        <p:nvPr/>
      </p:nvGrpSpPr>
      <p:grpSpPr>
        <a:xfrm>
          <a:off x="0" y="0"/>
          <a:ext cx="0" cy="0"/>
          <a:chOff x="0" y="0"/>
          <a:chExt cx="0" cy="0"/>
        </a:xfrm>
      </p:grpSpPr>
      <p:sp>
        <p:nvSpPr>
          <p:cNvPr id="15"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7" name="Text Placeholder 7">
            <a:extLst>
              <a:ext uri="{FF2B5EF4-FFF2-40B4-BE49-F238E27FC236}">
                <a16:creationId xmlns:a16="http://schemas.microsoft.com/office/drawing/2014/main" xmlns="" id="{F1285C76-4998-714E-8C45-0A0CEE237EB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
        <p:nvSpPr>
          <p:cNvPr id="5" name="Chart Placeholder 9">
            <a:extLst>
              <a:ext uri="{FF2B5EF4-FFF2-40B4-BE49-F238E27FC236}">
                <a16:creationId xmlns:a16="http://schemas.microsoft.com/office/drawing/2014/main" xmlns="" id="{EE0E5ECA-8B7B-EF41-9801-765D327E4287}"/>
              </a:ext>
            </a:extLst>
          </p:cNvPr>
          <p:cNvSpPr>
            <a:spLocks noGrp="1"/>
          </p:cNvSpPr>
          <p:nvPr>
            <p:ph type="chart" sz="quarter" idx="16" hasCustomPrompt="1"/>
          </p:nvPr>
        </p:nvSpPr>
        <p:spPr>
          <a:xfrm>
            <a:off x="344489" y="1547812"/>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Tree>
    <p:extLst>
      <p:ext uri="{BB962C8B-B14F-4D97-AF65-F5344CB8AC3E}">
        <p14:creationId xmlns:p14="http://schemas.microsoft.com/office/powerpoint/2010/main" val="2416853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s - text/image/chart">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344488" y="1547814"/>
            <a:ext cx="5610836" cy="1897752"/>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0" name="Chart Placeholder 9"/>
          <p:cNvSpPr>
            <a:spLocks noGrp="1"/>
          </p:cNvSpPr>
          <p:nvPr>
            <p:ph type="chart" sz="quarter" idx="16" hasCustomPrompt="1"/>
          </p:nvPr>
        </p:nvSpPr>
        <p:spPr>
          <a:xfrm>
            <a:off x="335259" y="3678148"/>
            <a:ext cx="5620065" cy="2414012"/>
          </a:xfrm>
          <a:prstGeom prst="rect">
            <a:avLst/>
          </a:prstGeom>
        </p:spPr>
        <p:txBody>
          <a:bodyPr/>
          <a:lstStyle>
            <a:lvl1pPr marL="0" indent="0">
              <a:buNone/>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p:txBody>
      </p:sp>
      <p:sp>
        <p:nvSpPr>
          <p:cNvPr id="6"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8" name="Text Placeholder 7">
            <a:extLst>
              <a:ext uri="{FF2B5EF4-FFF2-40B4-BE49-F238E27FC236}">
                <a16:creationId xmlns:a16="http://schemas.microsoft.com/office/drawing/2014/main" xmlns="" id="{9C544B17-F8E0-1B4F-8589-D03BD21D0631}"/>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9452790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s - text &amp;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
        <p:nvSpPr>
          <p:cNvPr id="5"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a16="http://schemas.microsoft.com/office/drawing/2014/main" xmlns="" id="{72C72A5E-1049-EF4E-B801-8DA9C75BECF2}"/>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454822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s -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344488" y="1547813"/>
            <a:ext cx="11503024" cy="4536464"/>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baseline="0">
                <a:latin typeface="Arial" panose="020B0604020202020204" pitchFamily="34" charset="0"/>
                <a:cs typeface="Arial" panose="020B0604020202020204" pitchFamily="34" charset="0"/>
              </a:defRPr>
            </a:lvl1pPr>
          </a:lstStyle>
          <a:p>
            <a:r>
              <a:rPr lang="en-GB" dirty="0"/>
              <a:t>Insert chart</a:t>
            </a:r>
          </a:p>
        </p:txBody>
      </p:sp>
      <p:sp>
        <p:nvSpPr>
          <p:cNvPr id="5" name="Text Placeholder 7">
            <a:extLst>
              <a:ext uri="{FF2B5EF4-FFF2-40B4-BE49-F238E27FC236}">
                <a16:creationId xmlns:a16="http://schemas.microsoft.com/office/drawing/2014/main" xmlns="" id="{006CA2C8-ECD8-E647-B92F-23DA668A7526}"/>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4983042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s - table">
    <p:spTree>
      <p:nvGrpSpPr>
        <p:cNvPr id="1" name=""/>
        <p:cNvGrpSpPr/>
        <p:nvPr/>
      </p:nvGrpSpPr>
      <p:grpSpPr>
        <a:xfrm>
          <a:off x="0" y="0"/>
          <a:ext cx="0" cy="0"/>
          <a:chOff x="0" y="0"/>
          <a:chExt cx="0" cy="0"/>
        </a:xfrm>
      </p:grpSpPr>
      <p:sp>
        <p:nvSpPr>
          <p:cNvPr id="3" name="Table Placeholder 2"/>
          <p:cNvSpPr>
            <a:spLocks noGrp="1"/>
          </p:cNvSpPr>
          <p:nvPr>
            <p:ph type="tbl" sz="quarter" idx="15" hasCustomPrompt="1"/>
          </p:nvPr>
        </p:nvSpPr>
        <p:spPr>
          <a:xfrm>
            <a:off x="344488" y="1547812"/>
            <a:ext cx="11503025"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table</a:t>
            </a:r>
            <a:endParaRPr lang="en-GB" dirty="0"/>
          </a:p>
        </p:txBody>
      </p:sp>
      <p:sp>
        <p:nvSpPr>
          <p:cNvPr id="6" name="Text Placeholder 7">
            <a:extLst>
              <a:ext uri="{FF2B5EF4-FFF2-40B4-BE49-F238E27FC236}">
                <a16:creationId xmlns:a16="http://schemas.microsoft.com/office/drawing/2014/main" xmlns="" id="{95D237F5-1CE1-4C43-A96B-FF44E8BD2ED9}"/>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1273095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lides - media">
    <p:spTree>
      <p:nvGrpSpPr>
        <p:cNvPr id="1" name=""/>
        <p:cNvGrpSpPr/>
        <p:nvPr/>
      </p:nvGrpSpPr>
      <p:grpSpPr>
        <a:xfrm>
          <a:off x="0" y="0"/>
          <a:ext cx="0" cy="0"/>
          <a:chOff x="0" y="0"/>
          <a:chExt cx="0" cy="0"/>
        </a:xfrm>
      </p:grpSpPr>
      <p:sp>
        <p:nvSpPr>
          <p:cNvPr id="4" name="Media Placeholder 3"/>
          <p:cNvSpPr>
            <a:spLocks noGrp="1"/>
          </p:cNvSpPr>
          <p:nvPr>
            <p:ph type="media" sz="quarter" idx="15" hasCustomPrompt="1"/>
          </p:nvPr>
        </p:nvSpPr>
        <p:spPr>
          <a:xfrm>
            <a:off x="352829" y="1547813"/>
            <a:ext cx="11494683"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t>Insert media</a:t>
            </a:r>
            <a:endParaRPr lang="en-GB" dirty="0"/>
          </a:p>
        </p:txBody>
      </p:sp>
      <p:sp>
        <p:nvSpPr>
          <p:cNvPr id="7" name="Text Placeholder 7">
            <a:extLst>
              <a:ext uri="{FF2B5EF4-FFF2-40B4-BE49-F238E27FC236}">
                <a16:creationId xmlns:a16="http://schemas.microsoft.com/office/drawing/2014/main" xmlns="" id="{BA7A7174-CB1F-1F4A-9581-79AC481CE1D2}"/>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070744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s - blank">
    <p:spTree>
      <p:nvGrpSpPr>
        <p:cNvPr id="1" name=""/>
        <p:cNvGrpSpPr/>
        <p:nvPr/>
      </p:nvGrpSpPr>
      <p:grpSpPr>
        <a:xfrm>
          <a:off x="0" y="0"/>
          <a:ext cx="0" cy="0"/>
          <a:chOff x="0" y="0"/>
          <a:chExt cx="0" cy="0"/>
        </a:xfrm>
      </p:grpSpPr>
      <p:sp>
        <p:nvSpPr>
          <p:cNvPr id="4" name="Text Placeholder 7">
            <a:extLst>
              <a:ext uri="{FF2B5EF4-FFF2-40B4-BE49-F238E27FC236}">
                <a16:creationId xmlns:a16="http://schemas.microsoft.com/office/drawing/2014/main" xmlns="" id="{DC3E9DF6-138C-D846-9B67-3E84344188BF}"/>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72098133"/>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Medium Pentagon Lef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gradFill>
            <a:gsLst>
              <a:gs pos="0">
                <a:schemeClr val="accent2"/>
              </a:gs>
              <a:gs pos="100000">
                <a:srgbClr val="0036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descr="A picture containing card, stationary&#10;&#10;Description automatically generated">
            <a:extLst>
              <a:ext uri="{FF2B5EF4-FFF2-40B4-BE49-F238E27FC236}">
                <a16:creationId xmlns:a16="http://schemas.microsoft.com/office/drawing/2014/main" xmlns="" id="{2F7626C2-97D3-954D-8EF8-2EC5C7B6CFFE}"/>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l="-2744" t="-381" r="-1" b="670"/>
          <a:stretch/>
        </p:blipFill>
        <p:spPr>
          <a:xfrm>
            <a:off x="-401069" y="491666"/>
            <a:ext cx="6053351" cy="5874667"/>
          </a:xfrm>
          <a:prstGeom prst="rect">
            <a:avLst/>
          </a:prstGeom>
        </p:spPr>
      </p:pic>
      <p:sp>
        <p:nvSpPr>
          <p:cNvPr id="8" name="Text Placeholder 7"/>
          <p:cNvSpPr>
            <a:spLocks noGrp="1"/>
          </p:cNvSpPr>
          <p:nvPr>
            <p:ph type="body" sz="quarter" idx="10" hasCustomPrompt="1"/>
          </p:nvPr>
        </p:nvSpPr>
        <p:spPr>
          <a:xfrm>
            <a:off x="6215584" y="3276356"/>
            <a:ext cx="4201588" cy="764701"/>
          </a:xfrm>
          <a:prstGeom prst="rect">
            <a:avLst/>
          </a:prstGeom>
        </p:spPr>
        <p:txBody>
          <a:bodyPr lIns="0" tIns="0" rIns="0" bIns="0"/>
          <a:lstStyle>
            <a:lvl1pPr marL="0" indent="0">
              <a:buNone/>
              <a:defRPr sz="4000" baseline="0">
                <a:solidFill>
                  <a:schemeClr val="bg1"/>
                </a:solidFill>
                <a:latin typeface="Arial" panose="020B0604020202020204" pitchFamily="34" charset="0"/>
                <a:cs typeface="Arial" panose="020B0604020202020204" pitchFamily="34" charset="0"/>
              </a:defRPr>
            </a:lvl1pPr>
          </a:lstStyle>
          <a:p>
            <a:pPr lvl="0"/>
            <a:r>
              <a:rPr lang="en-GB" dirty="0"/>
              <a:t>Presentation title</a:t>
            </a:r>
          </a:p>
        </p:txBody>
      </p:sp>
      <p:pic>
        <p:nvPicPr>
          <p:cNvPr id="9" name="Picture 8">
            <a:extLst>
              <a:ext uri="{FF2B5EF4-FFF2-40B4-BE49-F238E27FC236}">
                <a16:creationId xmlns:a16="http://schemas.microsoft.com/office/drawing/2014/main" xmlns="" id="{431E11F1-2CB8-E941-9B3C-1D54C419F2AF}"/>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9303721" y="268323"/>
            <a:ext cx="2542558" cy="955793"/>
          </a:xfrm>
          <a:prstGeom prst="rect">
            <a:avLst/>
          </a:prstGeom>
        </p:spPr>
      </p:pic>
    </p:spTree>
    <p:extLst>
      <p:ext uri="{BB962C8B-B14F-4D97-AF65-F5344CB8AC3E}">
        <p14:creationId xmlns:p14="http://schemas.microsoft.com/office/powerpoint/2010/main" val="22978240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ontent slides - blank 3">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xmlns="" id="{3F2BB2EB-4A32-C943-B0FC-D761A86F8A6B}"/>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285390322"/>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slides - text only">
    <p:spTree>
      <p:nvGrpSpPr>
        <p:cNvPr id="1" name=""/>
        <p:cNvGrpSpPr/>
        <p:nvPr/>
      </p:nvGrpSpPr>
      <p:grpSpPr>
        <a:xfrm>
          <a:off x="0" y="0"/>
          <a:ext cx="0" cy="0"/>
          <a:chOff x="0" y="0"/>
          <a:chExt cx="0" cy="0"/>
        </a:xfrm>
      </p:grpSpPr>
      <p:sp>
        <p:nvSpPr>
          <p:cNvPr id="3" name="Text Placeholder 13"/>
          <p:cNvSpPr>
            <a:spLocks noGrp="1"/>
          </p:cNvSpPr>
          <p:nvPr>
            <p:ph type="body" sz="quarter" idx="12" hasCustomPrompt="1"/>
          </p:nvPr>
        </p:nvSpPr>
        <p:spPr>
          <a:xfrm>
            <a:off x="344487" y="1547813"/>
            <a:ext cx="11525249"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a16="http://schemas.microsoft.com/office/drawing/2014/main" xmlns="" id="{9D9E0AF5-0DF8-6E4E-8D83-C8951539C60C}"/>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696246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s - 2 column text">
    <p:spTree>
      <p:nvGrpSpPr>
        <p:cNvPr id="1" name=""/>
        <p:cNvGrpSpPr/>
        <p:nvPr/>
      </p:nvGrpSpPr>
      <p:grpSpPr>
        <a:xfrm>
          <a:off x="0" y="0"/>
          <a:ext cx="0" cy="0"/>
          <a:chOff x="0" y="0"/>
          <a:chExt cx="0" cy="0"/>
        </a:xfrm>
      </p:grpSpPr>
      <p:sp>
        <p:nvSpPr>
          <p:cNvPr id="14"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9" name="Text Placeholder 13"/>
          <p:cNvSpPr>
            <a:spLocks noGrp="1"/>
          </p:cNvSpPr>
          <p:nvPr>
            <p:ph type="body" sz="quarter" idx="15" hasCustomPrompt="1"/>
          </p:nvPr>
        </p:nvSpPr>
        <p:spPr>
          <a:xfrm>
            <a:off x="6255024" y="1559902"/>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a16="http://schemas.microsoft.com/office/drawing/2014/main" xmlns="" id="{3D1687DE-6F0B-1A43-9FB7-49F39B622E28}"/>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748156696"/>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lides - 2 column content">
    <p:spTree>
      <p:nvGrpSpPr>
        <p:cNvPr id="1" name=""/>
        <p:cNvGrpSpPr/>
        <p:nvPr/>
      </p:nvGrpSpPr>
      <p:grpSpPr>
        <a:xfrm>
          <a:off x="0" y="0"/>
          <a:ext cx="0" cy="0"/>
          <a:chOff x="0" y="0"/>
          <a:chExt cx="0" cy="0"/>
        </a:xfrm>
      </p:grpSpPr>
      <p:sp>
        <p:nvSpPr>
          <p:cNvPr id="5" name="Content Placeholder 4"/>
          <p:cNvSpPr>
            <a:spLocks noGrp="1"/>
          </p:cNvSpPr>
          <p:nvPr>
            <p:ph sz="quarter" idx="16" hasCustomPrompt="1"/>
          </p:nvPr>
        </p:nvSpPr>
        <p:spPr>
          <a:xfrm>
            <a:off x="348511" y="1559903"/>
            <a:ext cx="5610225"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12" name="Content Placeholder 4"/>
          <p:cNvSpPr>
            <a:spLocks noGrp="1"/>
          </p:cNvSpPr>
          <p:nvPr>
            <p:ph sz="quarter" idx="17" hasCustomPrompt="1"/>
          </p:nvPr>
        </p:nvSpPr>
        <p:spPr>
          <a:xfrm>
            <a:off x="6255024" y="1543974"/>
            <a:ext cx="5610225"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7" name="Text Placeholder 7">
            <a:extLst>
              <a:ext uri="{FF2B5EF4-FFF2-40B4-BE49-F238E27FC236}">
                <a16:creationId xmlns:a16="http://schemas.microsoft.com/office/drawing/2014/main" xmlns="" id="{48EDB123-F881-1B4B-B095-5CCA634CACD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4180825718"/>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slides - text &amp; image">
    <p:spTree>
      <p:nvGrpSpPr>
        <p:cNvPr id="1" name=""/>
        <p:cNvGrpSpPr/>
        <p:nvPr/>
      </p:nvGrpSpPr>
      <p:grpSpPr>
        <a:xfrm>
          <a:off x="0" y="0"/>
          <a:ext cx="0" cy="0"/>
          <a:chOff x="0" y="0"/>
          <a:chExt cx="0" cy="0"/>
        </a:xfrm>
      </p:grpSpPr>
      <p:sp>
        <p:nvSpPr>
          <p:cNvPr id="15"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6"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a16="http://schemas.microsoft.com/office/drawing/2014/main" xmlns="" id="{F1285C76-4998-714E-8C45-0A0CEE237EB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7681776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ntent slides - text &amp; image">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xmlns="" id="{F1285C76-4998-714E-8C45-0A0CEE237EB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
        <p:nvSpPr>
          <p:cNvPr id="5" name="Picture Placeholder 14">
            <a:extLst>
              <a:ext uri="{FF2B5EF4-FFF2-40B4-BE49-F238E27FC236}">
                <a16:creationId xmlns:a16="http://schemas.microsoft.com/office/drawing/2014/main" xmlns="" id="{B14DA152-CD32-6A4E-964A-D9723313068F}"/>
              </a:ext>
            </a:extLst>
          </p:cNvPr>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8" name="Chart Placeholder 9">
            <a:extLst>
              <a:ext uri="{FF2B5EF4-FFF2-40B4-BE49-F238E27FC236}">
                <a16:creationId xmlns:a16="http://schemas.microsoft.com/office/drawing/2014/main" xmlns="" id="{09D1128D-7539-7542-846F-11EEEA55DCB5}"/>
              </a:ext>
            </a:extLst>
          </p:cNvPr>
          <p:cNvSpPr>
            <a:spLocks noGrp="1"/>
          </p:cNvSpPr>
          <p:nvPr>
            <p:ph type="chart" sz="quarter" idx="16" hasCustomPrompt="1"/>
          </p:nvPr>
        </p:nvSpPr>
        <p:spPr>
          <a:xfrm>
            <a:off x="344489" y="1547812"/>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Tree>
    <p:extLst>
      <p:ext uri="{BB962C8B-B14F-4D97-AF65-F5344CB8AC3E}">
        <p14:creationId xmlns:p14="http://schemas.microsoft.com/office/powerpoint/2010/main" val="3833674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slides - text/image/chart">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344488" y="1547814"/>
            <a:ext cx="5610836" cy="1897752"/>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0" name="Chart Placeholder 9"/>
          <p:cNvSpPr>
            <a:spLocks noGrp="1"/>
          </p:cNvSpPr>
          <p:nvPr>
            <p:ph type="chart" sz="quarter" idx="16" hasCustomPrompt="1"/>
          </p:nvPr>
        </p:nvSpPr>
        <p:spPr>
          <a:xfrm>
            <a:off x="335259" y="3678148"/>
            <a:ext cx="5620065" cy="2414012"/>
          </a:xfrm>
          <a:prstGeom prst="rect">
            <a:avLst/>
          </a:prstGeom>
        </p:spPr>
        <p:txBody>
          <a:bodyPr/>
          <a:lstStyle>
            <a:lvl1pPr marL="0" indent="0">
              <a:buNone/>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p:txBody>
      </p:sp>
      <p:sp>
        <p:nvSpPr>
          <p:cNvPr id="6"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8" name="Text Placeholder 7">
            <a:extLst>
              <a:ext uri="{FF2B5EF4-FFF2-40B4-BE49-F238E27FC236}">
                <a16:creationId xmlns:a16="http://schemas.microsoft.com/office/drawing/2014/main" xmlns="" id="{9C544B17-F8E0-1B4F-8589-D03BD21D0631}"/>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2251395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slides - text &amp;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
        <p:nvSpPr>
          <p:cNvPr id="5"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a16="http://schemas.microsoft.com/office/drawing/2014/main" xmlns="" id="{72C72A5E-1049-EF4E-B801-8DA9C75BECF2}"/>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6612058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slides -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344488" y="1547813"/>
            <a:ext cx="11503024" cy="4536464"/>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baseline="0">
                <a:latin typeface="Arial" panose="020B0604020202020204" pitchFamily="34" charset="0"/>
                <a:cs typeface="Arial" panose="020B0604020202020204" pitchFamily="34" charset="0"/>
              </a:defRPr>
            </a:lvl1pPr>
          </a:lstStyle>
          <a:p>
            <a:r>
              <a:rPr lang="en-GB" dirty="0"/>
              <a:t>Insert chart</a:t>
            </a:r>
          </a:p>
        </p:txBody>
      </p:sp>
      <p:sp>
        <p:nvSpPr>
          <p:cNvPr id="5" name="Text Placeholder 7">
            <a:extLst>
              <a:ext uri="{FF2B5EF4-FFF2-40B4-BE49-F238E27FC236}">
                <a16:creationId xmlns:a16="http://schemas.microsoft.com/office/drawing/2014/main" xmlns="" id="{006CA2C8-ECD8-E647-B92F-23DA668A7526}"/>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878452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slides - table">
    <p:spTree>
      <p:nvGrpSpPr>
        <p:cNvPr id="1" name=""/>
        <p:cNvGrpSpPr/>
        <p:nvPr/>
      </p:nvGrpSpPr>
      <p:grpSpPr>
        <a:xfrm>
          <a:off x="0" y="0"/>
          <a:ext cx="0" cy="0"/>
          <a:chOff x="0" y="0"/>
          <a:chExt cx="0" cy="0"/>
        </a:xfrm>
      </p:grpSpPr>
      <p:sp>
        <p:nvSpPr>
          <p:cNvPr id="3" name="Table Placeholder 2"/>
          <p:cNvSpPr>
            <a:spLocks noGrp="1"/>
          </p:cNvSpPr>
          <p:nvPr>
            <p:ph type="tbl" sz="quarter" idx="15" hasCustomPrompt="1"/>
          </p:nvPr>
        </p:nvSpPr>
        <p:spPr>
          <a:xfrm>
            <a:off x="344488" y="1547812"/>
            <a:ext cx="11503025"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table</a:t>
            </a:r>
            <a:endParaRPr lang="en-GB" dirty="0"/>
          </a:p>
        </p:txBody>
      </p:sp>
      <p:sp>
        <p:nvSpPr>
          <p:cNvPr id="6" name="Text Placeholder 7">
            <a:extLst>
              <a:ext uri="{FF2B5EF4-FFF2-40B4-BE49-F238E27FC236}">
                <a16:creationId xmlns:a16="http://schemas.microsoft.com/office/drawing/2014/main" xmlns="" id="{95D237F5-1CE1-4C43-A96B-FF44E8BD2ED9}"/>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39201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Small Pentagon Lef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gradFill>
            <a:gsLst>
              <a:gs pos="0">
                <a:schemeClr val="accent2"/>
              </a:gs>
              <a:gs pos="100000">
                <a:srgbClr val="0036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xmlns="" id="{431E11F1-2CB8-E941-9B3C-1D54C419F2A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303721" y="268323"/>
            <a:ext cx="2542558" cy="955793"/>
          </a:xfrm>
          <a:prstGeom prst="rect">
            <a:avLst/>
          </a:prstGeom>
        </p:spPr>
      </p:pic>
      <p:pic>
        <p:nvPicPr>
          <p:cNvPr id="10" name="Picture 9" descr="A picture containing card, stationary&#10;&#10;Description automatically generated">
            <a:extLst>
              <a:ext uri="{FF2B5EF4-FFF2-40B4-BE49-F238E27FC236}">
                <a16:creationId xmlns:a16="http://schemas.microsoft.com/office/drawing/2014/main" xmlns="" id="{528701B6-ED9E-214A-BF53-11DAB8F6D5C5}"/>
              </a:ext>
            </a:extLst>
          </p:cNvPr>
          <p:cNvPicPr>
            <a:picLocks noChangeAspect="1"/>
          </p:cNvPicPr>
          <p:nvPr userDrawn="1"/>
        </p:nvPicPr>
        <p:blipFill rotWithShape="1">
          <a:blip r:embed="rId3" cstate="print">
            <a:alphaModFix/>
            <a:extLst>
              <a:ext uri="{28A0092B-C50C-407E-A947-70E740481C1C}">
                <a14:useLocalDpi xmlns:a14="http://schemas.microsoft.com/office/drawing/2010/main" val="0"/>
              </a:ext>
            </a:extLst>
          </a:blip>
          <a:srcRect l="-2744" t="-381" r="-1" b="670"/>
          <a:stretch/>
        </p:blipFill>
        <p:spPr>
          <a:xfrm>
            <a:off x="1113274" y="1097999"/>
            <a:ext cx="4803798" cy="4661999"/>
          </a:xfrm>
          <a:prstGeom prst="rect">
            <a:avLst/>
          </a:prstGeom>
        </p:spPr>
      </p:pic>
      <p:sp>
        <p:nvSpPr>
          <p:cNvPr id="16" name="Text Placeholder 7">
            <a:extLst>
              <a:ext uri="{FF2B5EF4-FFF2-40B4-BE49-F238E27FC236}">
                <a16:creationId xmlns:a16="http://schemas.microsoft.com/office/drawing/2014/main" xmlns="" id="{8C2C97C7-BB35-BD47-B5F7-7431306DAAF4}"/>
              </a:ext>
            </a:extLst>
          </p:cNvPr>
          <p:cNvSpPr>
            <a:spLocks noGrp="1"/>
          </p:cNvSpPr>
          <p:nvPr>
            <p:ph type="body" sz="quarter" idx="10" hasCustomPrompt="1"/>
          </p:nvPr>
        </p:nvSpPr>
        <p:spPr>
          <a:xfrm>
            <a:off x="6215584" y="3276356"/>
            <a:ext cx="4201588" cy="764701"/>
          </a:xfrm>
          <a:prstGeom prst="rect">
            <a:avLst/>
          </a:prstGeom>
        </p:spPr>
        <p:txBody>
          <a:bodyPr lIns="0" tIns="0" rIns="0" bIns="0"/>
          <a:lstStyle>
            <a:lvl1pPr marL="0" indent="0">
              <a:buNone/>
              <a:defRPr sz="4000" baseline="0">
                <a:solidFill>
                  <a:schemeClr val="bg1"/>
                </a:solidFill>
                <a:latin typeface="Arial" panose="020B0604020202020204" pitchFamily="34" charset="0"/>
                <a:cs typeface="Arial" panose="020B0604020202020204" pitchFamily="34" charset="0"/>
              </a:defRPr>
            </a:lvl1pPr>
          </a:lstStyle>
          <a:p>
            <a:pPr lvl="0"/>
            <a:r>
              <a:rPr lang="en-GB" dirty="0"/>
              <a:t>Presentation title</a:t>
            </a:r>
          </a:p>
        </p:txBody>
      </p:sp>
    </p:spTree>
    <p:extLst>
      <p:ext uri="{BB962C8B-B14F-4D97-AF65-F5344CB8AC3E}">
        <p14:creationId xmlns:p14="http://schemas.microsoft.com/office/powerpoint/2010/main" val="29838917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slides - media">
    <p:spTree>
      <p:nvGrpSpPr>
        <p:cNvPr id="1" name=""/>
        <p:cNvGrpSpPr/>
        <p:nvPr/>
      </p:nvGrpSpPr>
      <p:grpSpPr>
        <a:xfrm>
          <a:off x="0" y="0"/>
          <a:ext cx="0" cy="0"/>
          <a:chOff x="0" y="0"/>
          <a:chExt cx="0" cy="0"/>
        </a:xfrm>
      </p:grpSpPr>
      <p:sp>
        <p:nvSpPr>
          <p:cNvPr id="4" name="Media Placeholder 3"/>
          <p:cNvSpPr>
            <a:spLocks noGrp="1"/>
          </p:cNvSpPr>
          <p:nvPr>
            <p:ph type="media" sz="quarter" idx="15" hasCustomPrompt="1"/>
          </p:nvPr>
        </p:nvSpPr>
        <p:spPr>
          <a:xfrm>
            <a:off x="352829" y="1547813"/>
            <a:ext cx="11494683"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t>Insert media</a:t>
            </a:r>
            <a:endParaRPr lang="en-GB" dirty="0"/>
          </a:p>
        </p:txBody>
      </p:sp>
      <p:sp>
        <p:nvSpPr>
          <p:cNvPr id="7" name="Text Placeholder 7">
            <a:extLst>
              <a:ext uri="{FF2B5EF4-FFF2-40B4-BE49-F238E27FC236}">
                <a16:creationId xmlns:a16="http://schemas.microsoft.com/office/drawing/2014/main" xmlns="" id="{BA7A7174-CB1F-1F4A-9581-79AC481CE1D2}"/>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541518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or title with image on left">
    <p:spTree>
      <p:nvGrpSpPr>
        <p:cNvPr id="1" name=""/>
        <p:cNvGrpSpPr/>
        <p:nvPr/>
      </p:nvGrpSpPr>
      <p:grpSpPr>
        <a:xfrm>
          <a:off x="0" y="0"/>
          <a:ext cx="0" cy="0"/>
          <a:chOff x="0" y="0"/>
          <a:chExt cx="0" cy="0"/>
        </a:xfrm>
      </p:grpSpPr>
      <p:sp>
        <p:nvSpPr>
          <p:cNvPr id="13" name="Rectangle 12"/>
          <p:cNvSpPr/>
          <p:nvPr userDrawn="1"/>
        </p:nvSpPr>
        <p:spPr>
          <a:xfrm>
            <a:off x="5971309" y="-18000"/>
            <a:ext cx="6220691" cy="6876000"/>
          </a:xfrm>
          <a:prstGeom prst="rect">
            <a:avLst/>
          </a:prstGeom>
          <a:gradFill>
            <a:gsLst>
              <a:gs pos="0">
                <a:schemeClr val="accent2"/>
              </a:gs>
              <a:gs pos="100000">
                <a:srgbClr val="0036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a:extLst>
              <a:ext uri="{FF2B5EF4-FFF2-40B4-BE49-F238E27FC236}">
                <a16:creationId xmlns:a16="http://schemas.microsoft.com/office/drawing/2014/main" xmlns="" id="{047A0745-0A5C-404E-BF62-A3FBFDEE36D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303721" y="268323"/>
            <a:ext cx="2542558" cy="955793"/>
          </a:xfrm>
          <a:prstGeom prst="rect">
            <a:avLst/>
          </a:prstGeom>
        </p:spPr>
      </p:pic>
      <p:sp>
        <p:nvSpPr>
          <p:cNvPr id="18" name="Picture Placeholder 11">
            <a:extLst>
              <a:ext uri="{FF2B5EF4-FFF2-40B4-BE49-F238E27FC236}">
                <a16:creationId xmlns:a16="http://schemas.microsoft.com/office/drawing/2014/main" xmlns="" id="{F55DD1E0-0A7C-E94B-9888-630C09C7BD5B}"/>
              </a:ext>
            </a:extLst>
          </p:cNvPr>
          <p:cNvSpPr>
            <a:spLocks noGrp="1"/>
          </p:cNvSpPr>
          <p:nvPr>
            <p:ph type="pic" sz="quarter" idx="13" hasCustomPrompt="1"/>
          </p:nvPr>
        </p:nvSpPr>
        <p:spPr>
          <a:xfrm>
            <a:off x="0" y="18000"/>
            <a:ext cx="5971309" cy="6840000"/>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r>
              <a:rPr lang="en-GB" sz="2800" dirty="0"/>
              <a:t>Insert image</a:t>
            </a:r>
            <a:endParaRPr lang="en-GB" dirty="0"/>
          </a:p>
        </p:txBody>
      </p:sp>
      <p:sp>
        <p:nvSpPr>
          <p:cNvPr id="10" name="Text Placeholder 7">
            <a:extLst>
              <a:ext uri="{FF2B5EF4-FFF2-40B4-BE49-F238E27FC236}">
                <a16:creationId xmlns:a16="http://schemas.microsoft.com/office/drawing/2014/main" xmlns="" id="{BD036CC6-2C87-7B4E-9594-07CDBA003C6E}"/>
              </a:ext>
            </a:extLst>
          </p:cNvPr>
          <p:cNvSpPr>
            <a:spLocks noGrp="1"/>
          </p:cNvSpPr>
          <p:nvPr>
            <p:ph type="body" sz="quarter" idx="10" hasCustomPrompt="1"/>
          </p:nvPr>
        </p:nvSpPr>
        <p:spPr>
          <a:xfrm>
            <a:off x="6909213" y="2424774"/>
            <a:ext cx="4344882" cy="2773371"/>
          </a:xfrm>
          <a:prstGeom prst="rect">
            <a:avLst/>
          </a:prstGeom>
        </p:spPr>
        <p:txBody>
          <a:bodyPr lIns="0" tIns="0" rIns="0" bIns="0"/>
          <a:lstStyle>
            <a:lvl1pPr marL="0" indent="0">
              <a:buNone/>
              <a:defRPr sz="4000" baseline="0">
                <a:solidFill>
                  <a:schemeClr val="bg1"/>
                </a:solidFill>
                <a:latin typeface="Arial" panose="020B0604020202020204" pitchFamily="34" charset="0"/>
                <a:cs typeface="Arial" panose="020B0604020202020204" pitchFamily="34" charset="0"/>
              </a:defRPr>
            </a:lvl1pPr>
          </a:lstStyle>
          <a:p>
            <a:pPr lvl="0"/>
            <a:r>
              <a:rPr lang="en-GB" dirty="0"/>
              <a:t>Sub title, contents</a:t>
            </a:r>
          </a:p>
        </p:txBody>
      </p:sp>
      <p:pic>
        <p:nvPicPr>
          <p:cNvPr id="12" name="Picture 11" descr="A picture containing card, stationary&#10;&#10;Description automatically generated">
            <a:extLst>
              <a:ext uri="{FF2B5EF4-FFF2-40B4-BE49-F238E27FC236}">
                <a16:creationId xmlns:a16="http://schemas.microsoft.com/office/drawing/2014/main" xmlns="" id="{FCB7D92F-99C3-7C4D-BB0E-C328FB7AD0B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7865" b="21007"/>
          <a:stretch/>
        </p:blipFill>
        <p:spPr>
          <a:xfrm flipH="1">
            <a:off x="8469996" y="3666891"/>
            <a:ext cx="3722004" cy="3191110"/>
          </a:xfrm>
          <a:prstGeom prst="rect">
            <a:avLst/>
          </a:prstGeom>
        </p:spPr>
      </p:pic>
    </p:spTree>
    <p:extLst>
      <p:ext uri="{BB962C8B-B14F-4D97-AF65-F5344CB8AC3E}">
        <p14:creationId xmlns:p14="http://schemas.microsoft.com/office/powerpoint/2010/main" val="1433668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Content slides - blank 3">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xmlns="" id="{3F2BB2EB-4A32-C943-B0FC-D761A86F8A6B}"/>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198356703"/>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s - text only">
    <p:spTree>
      <p:nvGrpSpPr>
        <p:cNvPr id="1" name=""/>
        <p:cNvGrpSpPr/>
        <p:nvPr/>
      </p:nvGrpSpPr>
      <p:grpSpPr>
        <a:xfrm>
          <a:off x="0" y="0"/>
          <a:ext cx="0" cy="0"/>
          <a:chOff x="0" y="0"/>
          <a:chExt cx="0" cy="0"/>
        </a:xfrm>
      </p:grpSpPr>
      <p:sp>
        <p:nvSpPr>
          <p:cNvPr id="3" name="Text Placeholder 13"/>
          <p:cNvSpPr>
            <a:spLocks noGrp="1"/>
          </p:cNvSpPr>
          <p:nvPr>
            <p:ph type="body" sz="quarter" idx="12" hasCustomPrompt="1"/>
          </p:nvPr>
        </p:nvSpPr>
        <p:spPr>
          <a:xfrm>
            <a:off x="344487" y="1547813"/>
            <a:ext cx="11525249"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a16="http://schemas.microsoft.com/office/drawing/2014/main" xmlns="" id="{9D9E0AF5-0DF8-6E4E-8D83-C8951539C60C}"/>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395199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s - blank">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423340136"/>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ntent slides - blank 3">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xmlns="" id="{3F2BB2EB-4A32-C943-B0FC-D761A86F8A6B}"/>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4073273842"/>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s - text only">
    <p:spTree>
      <p:nvGrpSpPr>
        <p:cNvPr id="1" name=""/>
        <p:cNvGrpSpPr/>
        <p:nvPr/>
      </p:nvGrpSpPr>
      <p:grpSpPr>
        <a:xfrm>
          <a:off x="0" y="0"/>
          <a:ext cx="0" cy="0"/>
          <a:chOff x="0" y="0"/>
          <a:chExt cx="0" cy="0"/>
        </a:xfrm>
      </p:grpSpPr>
      <p:sp>
        <p:nvSpPr>
          <p:cNvPr id="3" name="Text Placeholder 13"/>
          <p:cNvSpPr>
            <a:spLocks noGrp="1"/>
          </p:cNvSpPr>
          <p:nvPr>
            <p:ph type="body" sz="quarter" idx="12" hasCustomPrompt="1"/>
          </p:nvPr>
        </p:nvSpPr>
        <p:spPr>
          <a:xfrm>
            <a:off x="344487" y="1547813"/>
            <a:ext cx="11525249"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a16="http://schemas.microsoft.com/office/drawing/2014/main" xmlns="" id="{9D9E0AF5-0DF8-6E4E-8D83-C8951539C60C}"/>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8917762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image" Target="../media/image4.png"/><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4.pn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5556105"/>
      </p:ext>
    </p:extLst>
  </p:cSld>
  <p:clrMap bg1="lt1" tx1="dk1" bg2="lt2" tx2="dk2" accent1="accent1" accent2="accent2" accent3="accent3" accent4="accent4" accent5="accent5" accent6="accent6" hlink="hlink" folHlink="folHlink"/>
  <p:sldLayoutIdLst>
    <p:sldLayoutId id="2147483744" r:id="rId1"/>
    <p:sldLayoutId id="2147483817" r:id="rId2"/>
    <p:sldLayoutId id="2147483815" r:id="rId3"/>
    <p:sldLayoutId id="2147483741" r:id="rId4"/>
    <p:sldLayoutId id="2147483871" r:id="rId5"/>
    <p:sldLayoutId id="2147483872" r:id="rId6"/>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Picture 18" descr="A picture containing card, stationary&#10;&#10;Description automatically generated">
            <a:extLst>
              <a:ext uri="{FF2B5EF4-FFF2-40B4-BE49-F238E27FC236}">
                <a16:creationId xmlns:a16="http://schemas.microsoft.com/office/drawing/2014/main" xmlns="" id="{611B97B5-0BC1-4848-93D6-22E067A2A1EA}"/>
              </a:ext>
            </a:extLst>
          </p:cNvPr>
          <p:cNvPicPr>
            <a:picLocks noChangeAspect="1"/>
          </p:cNvPicPr>
          <p:nvPr userDrawn="1"/>
        </p:nvPicPr>
        <p:blipFill rotWithShape="1">
          <a:blip r:embed="rId14">
            <a:alphaModFix amt="15000"/>
            <a:extLst>
              <a:ext uri="{28A0092B-C50C-407E-A947-70E740481C1C}">
                <a14:useLocalDpi xmlns:a14="http://schemas.microsoft.com/office/drawing/2010/main" val="0"/>
              </a:ext>
            </a:extLst>
          </a:blip>
          <a:srcRect l="7865" b="21007"/>
          <a:stretch/>
        </p:blipFill>
        <p:spPr>
          <a:xfrm flipH="1">
            <a:off x="8469996" y="3666891"/>
            <a:ext cx="3722004" cy="3191110"/>
          </a:xfrm>
          <a:prstGeom prst="rect">
            <a:avLst/>
          </a:prstGeom>
        </p:spPr>
      </p:pic>
      <p:cxnSp>
        <p:nvCxnSpPr>
          <p:cNvPr id="11" name="Straight Connector 10"/>
          <p:cNvCxnSpPr/>
          <p:nvPr userDrawn="1"/>
        </p:nvCxnSpPr>
        <p:spPr>
          <a:xfrm flipV="1">
            <a:off x="334537" y="6436285"/>
            <a:ext cx="11546452" cy="11151"/>
          </a:xfrm>
          <a:prstGeom prst="line">
            <a:avLst/>
          </a:prstGeom>
          <a:ln w="15875">
            <a:solidFill>
              <a:srgbClr val="878787"/>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354AD3A2-8947-3044-BBA9-96B24B6B181C}"/>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9303720" y="268323"/>
            <a:ext cx="2542561" cy="955793"/>
          </a:xfrm>
          <a:prstGeom prst="rect">
            <a:avLst/>
          </a:prstGeom>
        </p:spPr>
      </p:pic>
      <p:sp>
        <p:nvSpPr>
          <p:cNvPr id="5" name="TextBox 4">
            <a:extLst>
              <a:ext uri="{FF2B5EF4-FFF2-40B4-BE49-F238E27FC236}">
                <a16:creationId xmlns:a16="http://schemas.microsoft.com/office/drawing/2014/main" xmlns="" id="{A95D9E8D-4C6D-3F4D-95B3-66DFC2BA347E}"/>
              </a:ext>
            </a:extLst>
          </p:cNvPr>
          <p:cNvSpPr txBox="1"/>
          <p:nvPr userDrawn="1"/>
        </p:nvSpPr>
        <p:spPr>
          <a:xfrm>
            <a:off x="11061290" y="6499896"/>
            <a:ext cx="784991" cy="276999"/>
          </a:xfrm>
          <a:prstGeom prst="rect">
            <a:avLst/>
          </a:prstGeom>
          <a:noFill/>
        </p:spPr>
        <p:txBody>
          <a:bodyPr wrap="square" rtlCol="0">
            <a:spAutoFit/>
          </a:bodyPr>
          <a:lstStyle/>
          <a:p>
            <a:pPr algn="r"/>
            <a:fld id="{F9F65A2F-2579-2343-96B0-4F8956871EF5}" type="slidenum">
              <a:rPr lang="en-US" sz="1200" smtClean="0">
                <a:solidFill>
                  <a:srgbClr val="0072C5"/>
                </a:solidFill>
                <a:latin typeface="Arial" panose="020B0604020202020204" pitchFamily="34" charset="0"/>
                <a:cs typeface="Arial" panose="020B0604020202020204" pitchFamily="34" charset="0"/>
              </a:rPr>
              <a:pPr algn="r"/>
              <a:t>‹#›</a:t>
            </a:fld>
            <a:endParaRPr lang="en-US" sz="1200" dirty="0">
              <a:solidFill>
                <a:srgbClr val="0072C5"/>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xmlns="" id="{43B14244-435D-A643-AA93-3C72437DAD64}"/>
              </a:ext>
            </a:extLst>
          </p:cNvPr>
          <p:cNvSpPr txBox="1"/>
          <p:nvPr userDrawn="1"/>
        </p:nvSpPr>
        <p:spPr>
          <a:xfrm>
            <a:off x="334537" y="6499896"/>
            <a:ext cx="2491790" cy="261610"/>
          </a:xfrm>
          <a:prstGeom prst="rect">
            <a:avLst/>
          </a:prstGeom>
          <a:noFill/>
        </p:spPr>
        <p:txBody>
          <a:bodyPr wrap="square" lIns="0" rtlCol="0">
            <a:spAutoFit/>
          </a:bodyPr>
          <a:lstStyle/>
          <a:p>
            <a:r>
              <a:rPr lang="en-US" sz="1100" dirty="0">
                <a:solidFill>
                  <a:srgbClr val="005EB8"/>
                </a:solidFill>
                <a:latin typeface="Arial" panose="020B0604020202020204" pitchFamily="34" charset="0"/>
                <a:cs typeface="Arial" panose="020B0604020202020204" pitchFamily="34" charset="0"/>
              </a:rPr>
              <a:t>Presentation title and date here</a:t>
            </a:r>
          </a:p>
        </p:txBody>
      </p:sp>
    </p:spTree>
    <p:extLst>
      <p:ext uri="{BB962C8B-B14F-4D97-AF65-F5344CB8AC3E}">
        <p14:creationId xmlns:p14="http://schemas.microsoft.com/office/powerpoint/2010/main" val="1108798485"/>
      </p:ext>
    </p:extLst>
  </p:cSld>
  <p:clrMap bg1="lt1" tx1="dk1" bg2="lt2" tx2="dk2" accent1="accent1" accent2="accent2" accent3="accent3" accent4="accent4" accent5="accent5" accent6="accent6" hlink="hlink" folHlink="folHlink"/>
  <p:sldLayoutIdLst>
    <p:sldLayoutId id="2147483731" r:id="rId1"/>
    <p:sldLayoutId id="2147483818" r:id="rId2"/>
    <p:sldLayoutId id="2147483786" r:id="rId3"/>
    <p:sldLayoutId id="2147483649" r:id="rId4"/>
    <p:sldLayoutId id="2147483788" r:id="rId5"/>
    <p:sldLayoutId id="2147483650" r:id="rId6"/>
    <p:sldLayoutId id="2147483869" r:id="rId7"/>
    <p:sldLayoutId id="2147483722" r:id="rId8"/>
    <p:sldLayoutId id="2147483651" r:id="rId9"/>
    <p:sldLayoutId id="2147483652" r:id="rId10"/>
    <p:sldLayoutId id="2147483793" r:id="rId11"/>
    <p:sldLayoutId id="214748373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18">
          <p15:clr>
            <a:srgbClr val="F26B43"/>
          </p15:clr>
        </p15:guide>
        <p15:guide id="2" orient="horz" pos="119">
          <p15:clr>
            <a:srgbClr val="F26B43"/>
          </p15:clr>
        </p15:guide>
        <p15:guide id="3" orient="horz" pos="45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descr="A picture containing card, stationary&#10;&#10;Description automatically generated">
            <a:extLst>
              <a:ext uri="{FF2B5EF4-FFF2-40B4-BE49-F238E27FC236}">
                <a16:creationId xmlns:a16="http://schemas.microsoft.com/office/drawing/2014/main" xmlns="" id="{DDA2D404-40A1-7A40-B351-0B9FBA94ACDF}"/>
              </a:ext>
            </a:extLst>
          </p:cNvPr>
          <p:cNvPicPr>
            <a:picLocks noChangeAspect="1"/>
          </p:cNvPicPr>
          <p:nvPr userDrawn="1"/>
        </p:nvPicPr>
        <p:blipFill rotWithShape="1">
          <a:blip r:embed="rId14">
            <a:alphaModFix amt="8000"/>
            <a:extLst>
              <a:ext uri="{28A0092B-C50C-407E-A947-70E740481C1C}">
                <a14:useLocalDpi xmlns:a14="http://schemas.microsoft.com/office/drawing/2010/main" val="0"/>
              </a:ext>
            </a:extLst>
          </a:blip>
          <a:srcRect l="11653" t="17440" r="-7" b="17440"/>
          <a:stretch/>
        </p:blipFill>
        <p:spPr>
          <a:xfrm>
            <a:off x="1" y="0"/>
            <a:ext cx="9303720" cy="6858000"/>
          </a:xfrm>
          <a:prstGeom prst="rect">
            <a:avLst/>
          </a:prstGeom>
        </p:spPr>
      </p:pic>
      <p:pic>
        <p:nvPicPr>
          <p:cNvPr id="6" name="Picture 5">
            <a:extLst>
              <a:ext uri="{FF2B5EF4-FFF2-40B4-BE49-F238E27FC236}">
                <a16:creationId xmlns:a16="http://schemas.microsoft.com/office/drawing/2014/main" xmlns="" id="{354AD3A2-8947-3044-BBA9-96B24B6B181C}"/>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9303720" y="268323"/>
            <a:ext cx="2542561" cy="955793"/>
          </a:xfrm>
          <a:prstGeom prst="rect">
            <a:avLst/>
          </a:prstGeom>
        </p:spPr>
      </p:pic>
      <p:cxnSp>
        <p:nvCxnSpPr>
          <p:cNvPr id="9" name="Straight Connector 8">
            <a:extLst>
              <a:ext uri="{FF2B5EF4-FFF2-40B4-BE49-F238E27FC236}">
                <a16:creationId xmlns:a16="http://schemas.microsoft.com/office/drawing/2014/main" xmlns="" id="{4C689CD8-B00E-7C4C-B103-73B78EC71DCF}"/>
              </a:ext>
            </a:extLst>
          </p:cNvPr>
          <p:cNvCxnSpPr/>
          <p:nvPr userDrawn="1"/>
        </p:nvCxnSpPr>
        <p:spPr>
          <a:xfrm flipV="1">
            <a:off x="334537" y="6436285"/>
            <a:ext cx="11546452" cy="11151"/>
          </a:xfrm>
          <a:prstGeom prst="line">
            <a:avLst/>
          </a:prstGeom>
          <a:ln w="15875">
            <a:solidFill>
              <a:srgbClr val="878787"/>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xmlns="" id="{0818626E-233D-3D42-88F5-DA795E3EF3D7}"/>
              </a:ext>
            </a:extLst>
          </p:cNvPr>
          <p:cNvSpPr txBox="1"/>
          <p:nvPr userDrawn="1"/>
        </p:nvSpPr>
        <p:spPr>
          <a:xfrm>
            <a:off x="334537" y="6499896"/>
            <a:ext cx="2491790" cy="261610"/>
          </a:xfrm>
          <a:prstGeom prst="rect">
            <a:avLst/>
          </a:prstGeom>
          <a:noFill/>
        </p:spPr>
        <p:txBody>
          <a:bodyPr wrap="square" lIns="0" rtlCol="0">
            <a:spAutoFit/>
          </a:bodyPr>
          <a:lstStyle/>
          <a:p>
            <a:r>
              <a:rPr lang="en-US" sz="1100" dirty="0">
                <a:solidFill>
                  <a:srgbClr val="005EB8"/>
                </a:solidFill>
                <a:latin typeface="Arial" panose="020B0604020202020204" pitchFamily="34" charset="0"/>
                <a:cs typeface="Arial" panose="020B0604020202020204" pitchFamily="34" charset="0"/>
              </a:rPr>
              <a:t>Presentation title and date here</a:t>
            </a:r>
          </a:p>
        </p:txBody>
      </p:sp>
      <p:sp>
        <p:nvSpPr>
          <p:cNvPr id="13" name="TextBox 12">
            <a:extLst>
              <a:ext uri="{FF2B5EF4-FFF2-40B4-BE49-F238E27FC236}">
                <a16:creationId xmlns:a16="http://schemas.microsoft.com/office/drawing/2014/main" xmlns="" id="{00D73C24-C6DB-D848-B960-81F0A1F1A86C}"/>
              </a:ext>
            </a:extLst>
          </p:cNvPr>
          <p:cNvSpPr txBox="1"/>
          <p:nvPr userDrawn="1"/>
        </p:nvSpPr>
        <p:spPr>
          <a:xfrm>
            <a:off x="11061290" y="6499896"/>
            <a:ext cx="784991" cy="276999"/>
          </a:xfrm>
          <a:prstGeom prst="rect">
            <a:avLst/>
          </a:prstGeom>
          <a:noFill/>
        </p:spPr>
        <p:txBody>
          <a:bodyPr wrap="square" rtlCol="0">
            <a:spAutoFit/>
          </a:bodyPr>
          <a:lstStyle/>
          <a:p>
            <a:pPr algn="r"/>
            <a:fld id="{F9F65A2F-2579-2343-96B0-4F8956871EF5}" type="slidenum">
              <a:rPr lang="en-US" sz="1200" smtClean="0">
                <a:solidFill>
                  <a:srgbClr val="0072C5"/>
                </a:solidFill>
                <a:latin typeface="Arial" panose="020B0604020202020204" pitchFamily="34" charset="0"/>
                <a:cs typeface="Arial" panose="020B0604020202020204" pitchFamily="34" charset="0"/>
              </a:rPr>
              <a:pPr algn="r"/>
              <a:t>‹#›</a:t>
            </a:fld>
            <a:endParaRPr lang="en-US" sz="1200" dirty="0">
              <a:solidFill>
                <a:srgbClr val="0072C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4008437"/>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70" r:id="rId7"/>
    <p:sldLayoutId id="2147483850" r:id="rId8"/>
    <p:sldLayoutId id="2147483851" r:id="rId9"/>
    <p:sldLayoutId id="2147483852" r:id="rId10"/>
    <p:sldLayoutId id="2147483853" r:id="rId11"/>
    <p:sldLayoutId id="2147483854"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18">
          <p15:clr>
            <a:srgbClr val="F26B43"/>
          </p15:clr>
        </p15:guide>
        <p15:guide id="2" orient="horz" pos="119">
          <p15:clr>
            <a:srgbClr val="F26B43"/>
          </p15:clr>
        </p15:guide>
        <p15:guide id="3" orient="horz" pos="45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www.england.nhs.uk/wp-content/uploads/2019/09/community-mental-health-framework-for-adults-and-older-adults.pdf" TargetMode="External"/><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4054A78-4A77-F041-A77F-1FCF7ED16631}"/>
              </a:ext>
            </a:extLst>
          </p:cNvPr>
          <p:cNvSpPr>
            <a:spLocks noGrp="1"/>
          </p:cNvSpPr>
          <p:nvPr>
            <p:ph type="body" sz="quarter" idx="10"/>
          </p:nvPr>
        </p:nvSpPr>
        <p:spPr>
          <a:xfrm>
            <a:off x="5730240" y="1545092"/>
            <a:ext cx="5927648" cy="2222236"/>
          </a:xfrm>
        </p:spPr>
        <p:txBody>
          <a:bodyPr/>
          <a:lstStyle/>
          <a:p>
            <a:r>
              <a:rPr lang="en-GB" dirty="0"/>
              <a:t>Transforming Community Mental Health Services; Engagement Slides for Stakeholders</a:t>
            </a:r>
          </a:p>
        </p:txBody>
      </p:sp>
      <p:sp>
        <p:nvSpPr>
          <p:cNvPr id="4" name="Rectangle 3"/>
          <p:cNvSpPr/>
          <p:nvPr/>
        </p:nvSpPr>
        <p:spPr>
          <a:xfrm>
            <a:off x="9100457" y="304800"/>
            <a:ext cx="2873829" cy="892628"/>
          </a:xfrm>
          <a:prstGeom prst="rect">
            <a:avLst/>
          </a:prstGeom>
          <a:solidFill>
            <a:srgbClr val="0071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82842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035143" y="76200"/>
            <a:ext cx="3156857" cy="11974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Key Features…"/>
          <p:cNvSpPr txBox="1">
            <a:spLocks noGrp="1"/>
          </p:cNvSpPr>
          <p:nvPr>
            <p:ph type="body" idx="4294967295"/>
          </p:nvPr>
        </p:nvSpPr>
        <p:spPr>
          <a:xfrm>
            <a:off x="352425" y="1273628"/>
            <a:ext cx="11001376" cy="4903335"/>
          </a:xfrm>
          <a:prstGeom prst="rect">
            <a:avLst/>
          </a:prstGeom>
        </p:spPr>
        <p:txBody>
          <a:bodyPr/>
          <a:lstStyle/>
          <a:p>
            <a:pPr marL="271463" indent="-271463" defTabSz="277977">
              <a:spcBef>
                <a:spcPts val="0"/>
              </a:spcBef>
              <a:spcAft>
                <a:spcPts val="1200"/>
              </a:spcAft>
              <a:buFontTx/>
              <a:buChar char="•"/>
              <a:defRPr sz="1600">
                <a:latin typeface="Arial"/>
                <a:ea typeface="Arial"/>
                <a:cs typeface="Arial"/>
                <a:sym typeface="Arial"/>
              </a:defRPr>
            </a:pPr>
            <a:r>
              <a:rPr lang="en-GB" sz="2000" dirty="0">
                <a:latin typeface="Arial" panose="020B0604020202020204" pitchFamily="34" charset="0"/>
                <a:cs typeface="Arial" panose="020B0604020202020204" pitchFamily="34" charset="0"/>
              </a:rPr>
              <a:t>Creating truly blended teams / offer</a:t>
            </a:r>
          </a:p>
          <a:p>
            <a:pPr marL="271463" indent="-271463" defTabSz="277977">
              <a:spcBef>
                <a:spcPts val="0"/>
              </a:spcBef>
              <a:spcAft>
                <a:spcPts val="1200"/>
              </a:spcAft>
              <a:buFontTx/>
              <a:buChar char="•"/>
              <a:defRPr sz="1600">
                <a:latin typeface="Arial"/>
                <a:ea typeface="Arial"/>
                <a:cs typeface="Arial"/>
                <a:sym typeface="Arial"/>
              </a:defRPr>
            </a:pPr>
            <a:r>
              <a:rPr lang="en-GB" sz="2000" dirty="0">
                <a:latin typeface="Arial" panose="020B0604020202020204" pitchFamily="34" charset="0"/>
                <a:cs typeface="Arial" panose="020B0604020202020204" pitchFamily="34" charset="0"/>
              </a:rPr>
              <a:t>Organisational strengths approach </a:t>
            </a:r>
          </a:p>
          <a:p>
            <a:pPr marL="271463" indent="-271463" defTabSz="277977">
              <a:spcBef>
                <a:spcPts val="0"/>
              </a:spcBef>
              <a:spcAft>
                <a:spcPts val="1200"/>
              </a:spcAft>
              <a:buFontTx/>
              <a:buChar char="•"/>
              <a:defRPr sz="1600">
                <a:latin typeface="Arial"/>
                <a:ea typeface="Arial"/>
                <a:cs typeface="Arial"/>
                <a:sym typeface="Arial"/>
              </a:defRPr>
            </a:pPr>
            <a:r>
              <a:rPr sz="2000" dirty="0">
                <a:latin typeface="Arial" panose="020B0604020202020204" pitchFamily="34" charset="0"/>
                <a:cs typeface="Arial" panose="020B0604020202020204" pitchFamily="34" charset="0"/>
              </a:rPr>
              <a:t>Coordination </a:t>
            </a:r>
            <a:r>
              <a:rPr lang="en-GB" sz="2000" dirty="0">
                <a:latin typeface="Arial" panose="020B0604020202020204" pitchFamily="34" charset="0"/>
                <a:cs typeface="Arial" panose="020B0604020202020204" pitchFamily="34" charset="0"/>
              </a:rPr>
              <a:t>and maximisation of </a:t>
            </a:r>
            <a:r>
              <a:rPr sz="2000" dirty="0">
                <a:latin typeface="Arial" panose="020B0604020202020204" pitchFamily="34" charset="0"/>
                <a:cs typeface="Arial" panose="020B0604020202020204" pitchFamily="34" charset="0"/>
              </a:rPr>
              <a:t>resources and </a:t>
            </a:r>
            <a:r>
              <a:rPr lang="en-GB" sz="2000" dirty="0">
                <a:latin typeface="Arial" panose="020B0604020202020204" pitchFamily="34" charset="0"/>
                <a:cs typeface="Arial" panose="020B0604020202020204" pitchFamily="34" charset="0"/>
              </a:rPr>
              <a:t>simplified </a:t>
            </a:r>
            <a:r>
              <a:rPr sz="2000" dirty="0">
                <a:latin typeface="Arial" panose="020B0604020202020204" pitchFamily="34" charset="0"/>
                <a:cs typeface="Arial" panose="020B0604020202020204" pitchFamily="34" charset="0"/>
              </a:rPr>
              <a:t>pathways</a:t>
            </a:r>
            <a:endParaRPr lang="en-GB" sz="2000" dirty="0">
              <a:latin typeface="Arial" panose="020B0604020202020204" pitchFamily="34" charset="0"/>
              <a:cs typeface="Arial" panose="020B0604020202020204" pitchFamily="34" charset="0"/>
            </a:endParaRPr>
          </a:p>
          <a:p>
            <a:pPr marL="271463" indent="-271463" defTabSz="277977">
              <a:spcBef>
                <a:spcPts val="0"/>
              </a:spcBef>
              <a:spcAft>
                <a:spcPts val="1200"/>
              </a:spcAft>
              <a:buFontTx/>
              <a:buChar char="•"/>
              <a:defRPr sz="1600">
                <a:latin typeface="Arial"/>
                <a:ea typeface="Arial"/>
                <a:cs typeface="Arial"/>
                <a:sym typeface="Arial"/>
              </a:defRPr>
            </a:pPr>
            <a:r>
              <a:rPr sz="2000" dirty="0">
                <a:latin typeface="Arial" panose="020B0604020202020204" pitchFamily="34" charset="0"/>
                <a:cs typeface="Arial" panose="020B0604020202020204" pitchFamily="34" charset="0"/>
              </a:rPr>
              <a:t>Single referral and no wrong door approach</a:t>
            </a:r>
            <a:endParaRPr lang="en-GB" sz="2000" dirty="0">
              <a:latin typeface="Arial" panose="020B0604020202020204" pitchFamily="34" charset="0"/>
              <a:cs typeface="Arial" panose="020B0604020202020204" pitchFamily="34" charset="0"/>
            </a:endParaRPr>
          </a:p>
          <a:p>
            <a:pPr marL="271463" indent="-271463" defTabSz="277977">
              <a:spcBef>
                <a:spcPts val="0"/>
              </a:spcBef>
              <a:spcAft>
                <a:spcPts val="1200"/>
              </a:spcAft>
              <a:buFontTx/>
              <a:buChar char="•"/>
              <a:defRPr sz="1600">
                <a:latin typeface="Arial"/>
                <a:ea typeface="Arial"/>
                <a:cs typeface="Arial"/>
                <a:sym typeface="Arial"/>
              </a:defRPr>
            </a:pPr>
            <a:r>
              <a:rPr sz="2000" dirty="0">
                <a:latin typeface="Arial" panose="020B0604020202020204" pitchFamily="34" charset="0"/>
                <a:cs typeface="Arial" panose="020B0604020202020204" pitchFamily="34" charset="0"/>
              </a:rPr>
              <a:t>Relational bridge between statutory services and wider community </a:t>
            </a:r>
            <a:endParaRPr lang="en-GB" sz="2000" dirty="0">
              <a:latin typeface="Arial" panose="020B0604020202020204" pitchFamily="34" charset="0"/>
              <a:cs typeface="Arial" panose="020B0604020202020204" pitchFamily="34" charset="0"/>
            </a:endParaRPr>
          </a:p>
          <a:p>
            <a:pPr marL="271463" indent="-271463" defTabSz="277977">
              <a:spcBef>
                <a:spcPts val="0"/>
              </a:spcBef>
              <a:spcAft>
                <a:spcPts val="1200"/>
              </a:spcAft>
              <a:buFontTx/>
              <a:buChar char="•"/>
              <a:defRPr sz="1600">
                <a:latin typeface="Arial"/>
                <a:ea typeface="Arial"/>
                <a:cs typeface="Arial"/>
                <a:sym typeface="Arial"/>
              </a:defRPr>
            </a:pPr>
            <a:r>
              <a:rPr lang="en-GB" sz="2000" dirty="0">
                <a:latin typeface="Arial"/>
                <a:ea typeface="Arial"/>
                <a:cs typeface="Arial"/>
                <a:sym typeface="Arial"/>
              </a:rPr>
              <a:t>Meeting a broad range of psychosocial needs</a:t>
            </a:r>
          </a:p>
          <a:p>
            <a:pPr marL="271463" indent="-271463" defTabSz="277977">
              <a:spcBef>
                <a:spcPts val="0"/>
              </a:spcBef>
              <a:spcAft>
                <a:spcPts val="1200"/>
              </a:spcAft>
              <a:buFontTx/>
              <a:buChar char="•"/>
              <a:defRPr sz="1600">
                <a:latin typeface="Arial"/>
                <a:ea typeface="Arial"/>
                <a:cs typeface="Arial"/>
                <a:sym typeface="Arial"/>
              </a:defRPr>
            </a:pPr>
            <a:r>
              <a:rPr lang="en-GB" sz="2000" dirty="0">
                <a:latin typeface="Arial"/>
                <a:ea typeface="Arial"/>
                <a:cs typeface="Arial"/>
                <a:sym typeface="Arial"/>
              </a:rPr>
              <a:t>The importance of “holding” relationships</a:t>
            </a:r>
            <a:endParaRPr lang="en-GB" sz="2000" dirty="0">
              <a:latin typeface="Arial" panose="020B0604020202020204" pitchFamily="34" charset="0"/>
              <a:ea typeface="Arial"/>
              <a:cs typeface="Arial" panose="020B0604020202020204" pitchFamily="34" charset="0"/>
              <a:sym typeface="Arial"/>
            </a:endParaRPr>
          </a:p>
          <a:p>
            <a:pPr marL="271463" indent="-271463" defTabSz="277977">
              <a:spcBef>
                <a:spcPts val="0"/>
              </a:spcBef>
              <a:spcAft>
                <a:spcPts val="1200"/>
              </a:spcAft>
              <a:buFontTx/>
              <a:buChar char="•"/>
              <a:defRPr sz="1600">
                <a:latin typeface="Arial"/>
                <a:ea typeface="Arial"/>
                <a:cs typeface="Arial"/>
                <a:sym typeface="Arial"/>
              </a:defRPr>
            </a:pPr>
            <a:r>
              <a:rPr sz="2000" dirty="0">
                <a:latin typeface="Arial" panose="020B0604020202020204" pitchFamily="34" charset="0"/>
                <a:cs typeface="Arial" panose="020B0604020202020204" pitchFamily="34" charset="0"/>
              </a:rPr>
              <a:t>Co-production and development work with local communities &amp; </a:t>
            </a:r>
            <a:r>
              <a:rPr sz="2000" dirty="0" err="1">
                <a:latin typeface="Arial" panose="020B0604020202020204" pitchFamily="34" charset="0"/>
                <a:cs typeface="Arial" panose="020B0604020202020204" pitchFamily="34" charset="0"/>
              </a:rPr>
              <a:t>organisations</a:t>
            </a:r>
            <a:r>
              <a:rPr sz="2000" dirty="0">
                <a:latin typeface="Arial" panose="020B0604020202020204" pitchFamily="34" charset="0"/>
                <a:cs typeface="Arial" panose="020B0604020202020204" pitchFamily="34" charset="0"/>
              </a:rPr>
              <a:t> to respond to local need and inform service development</a:t>
            </a:r>
            <a:endParaRPr lang="en-GB" sz="2000" dirty="0">
              <a:latin typeface="Arial" panose="020B0604020202020204" pitchFamily="34" charset="0"/>
              <a:cs typeface="Arial" panose="020B0604020202020204" pitchFamily="34" charset="0"/>
            </a:endParaRPr>
          </a:p>
          <a:p>
            <a:pPr marL="271463" indent="-271463" defTabSz="277977">
              <a:spcBef>
                <a:spcPts val="0"/>
              </a:spcBef>
              <a:spcAft>
                <a:spcPts val="1200"/>
              </a:spcAft>
              <a:buFontTx/>
              <a:buChar char="•"/>
              <a:defRPr sz="1600">
                <a:latin typeface="Arial"/>
                <a:ea typeface="Arial"/>
                <a:cs typeface="Arial"/>
                <a:sym typeface="Arial"/>
              </a:defRPr>
            </a:pPr>
            <a:r>
              <a:rPr sz="2000" dirty="0">
                <a:latin typeface="Arial" panose="020B0604020202020204" pitchFamily="34" charset="0"/>
                <a:cs typeface="Arial" panose="020B0604020202020204" pitchFamily="34" charset="0"/>
              </a:rPr>
              <a:t>Central role in </a:t>
            </a:r>
            <a:r>
              <a:rPr lang="en-GB" sz="2000" dirty="0">
                <a:latin typeface="Arial" panose="020B0604020202020204" pitchFamily="34" charset="0"/>
                <a:cs typeface="Arial" panose="020B0604020202020204" pitchFamily="34" charset="0"/>
              </a:rPr>
              <a:t>making use of and reaching out to the whole community</a:t>
            </a:r>
          </a:p>
          <a:p>
            <a:pPr marL="0" indent="0" defTabSz="277977">
              <a:spcBef>
                <a:spcPts val="0"/>
              </a:spcBef>
              <a:spcAft>
                <a:spcPts val="1200"/>
              </a:spcAft>
              <a:buNone/>
              <a:defRPr sz="1600">
                <a:latin typeface="Arial"/>
                <a:ea typeface="Arial"/>
                <a:cs typeface="Arial"/>
                <a:sym typeface="Arial"/>
              </a:defRPr>
            </a:pPr>
            <a:endParaRPr lang="en-GB" sz="2000" dirty="0">
              <a:latin typeface="Arial"/>
              <a:ea typeface="Arial"/>
              <a:cs typeface="Arial"/>
              <a:sym typeface="Arial"/>
            </a:endParaRPr>
          </a:p>
        </p:txBody>
      </p:sp>
      <p:sp>
        <p:nvSpPr>
          <p:cNvPr id="7" name="Content Placeholder 1">
            <a:extLst>
              <a:ext uri="{FF2B5EF4-FFF2-40B4-BE49-F238E27FC236}">
                <a16:creationId xmlns:a16="http://schemas.microsoft.com/office/drawing/2014/main" xmlns="" id="{34FF72CC-5C65-467C-9776-DC1CA5968CAA}"/>
              </a:ext>
            </a:extLst>
          </p:cNvPr>
          <p:cNvSpPr txBox="1">
            <a:spLocks/>
          </p:cNvSpPr>
          <p:nvPr/>
        </p:nvSpPr>
        <p:spPr>
          <a:xfrm>
            <a:off x="5357973" y="1293541"/>
            <a:ext cx="4551452" cy="739082"/>
          </a:xfrm>
          <a:prstGeom prst="rect">
            <a:avLst/>
          </a:prstGeom>
        </p:spPr>
        <p:txBody>
          <a:bodyPr lIns="0" tIns="0" rIns="0" bIns="0"/>
          <a:lstStyle>
            <a:lvl1pPr marL="0" indent="0" algn="l" defTabSz="609585" rtl="0" eaLnBrk="1" latinLnBrk="0" hangingPunct="1">
              <a:spcBef>
                <a:spcPct val="20000"/>
              </a:spcBef>
              <a:buFont typeface="Arial"/>
              <a:buNone/>
              <a:defRPr sz="4000" kern="1200" baseline="0">
                <a:solidFill>
                  <a:srgbClr val="005EB8"/>
                </a:solidFill>
                <a:latin typeface="Arial" panose="020B0604020202020204" pitchFamily="34" charset="0"/>
                <a:ea typeface="+mn-ea"/>
                <a:cs typeface="Arial" panose="020B0604020202020204" pitchFamily="34" charset="0"/>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endParaRPr lang="en-GB" sz="3600" b="1" dirty="0"/>
          </a:p>
        </p:txBody>
      </p:sp>
      <p:grpSp>
        <p:nvGrpSpPr>
          <p:cNvPr id="8" name="Group 7">
            <a:extLst>
              <a:ext uri="{FF2B5EF4-FFF2-40B4-BE49-F238E27FC236}">
                <a16:creationId xmlns:a16="http://schemas.microsoft.com/office/drawing/2014/main" xmlns="" id="{1AA23226-9D80-4781-8606-521CD0ABBCE2}"/>
              </a:ext>
            </a:extLst>
          </p:cNvPr>
          <p:cNvGrpSpPr/>
          <p:nvPr/>
        </p:nvGrpSpPr>
        <p:grpSpPr>
          <a:xfrm>
            <a:off x="174755" y="197383"/>
            <a:ext cx="11842490" cy="1086202"/>
            <a:chOff x="177054" y="187793"/>
            <a:chExt cx="11842490" cy="1086202"/>
          </a:xfrm>
        </p:grpSpPr>
        <p:sp>
          <p:nvSpPr>
            <p:cNvPr id="9" name="TextBox 8">
              <a:extLst>
                <a:ext uri="{FF2B5EF4-FFF2-40B4-BE49-F238E27FC236}">
                  <a16:creationId xmlns:a16="http://schemas.microsoft.com/office/drawing/2014/main" xmlns="" id="{61694C23-746E-4192-8687-5DA980C6AD61}"/>
                </a:ext>
              </a:extLst>
            </p:cNvPr>
            <p:cNvSpPr txBox="1"/>
            <p:nvPr/>
          </p:nvSpPr>
          <p:spPr>
            <a:xfrm>
              <a:off x="10048125" y="482885"/>
              <a:ext cx="1890445" cy="791110"/>
            </a:xfrm>
            <a:prstGeom prst="rect">
              <a:avLst/>
            </a:prstGeom>
            <a:solidFill>
              <a:schemeClr val="bg1"/>
            </a:solidFill>
          </p:spPr>
          <p:txBody>
            <a:bodyPr wrap="square" rtlCol="0">
              <a:spAutoFit/>
            </a:bodyPr>
            <a:lstStyle/>
            <a:p>
              <a:endParaRPr lang="en-GB" dirty="0">
                <a:solidFill>
                  <a:prstClr val="black"/>
                </a:solidFill>
              </a:endParaRPr>
            </a:p>
          </p:txBody>
        </p:sp>
        <p:sp>
          <p:nvSpPr>
            <p:cNvPr id="10" name="Rectangle 9">
              <a:extLst>
                <a:ext uri="{FF2B5EF4-FFF2-40B4-BE49-F238E27FC236}">
                  <a16:creationId xmlns:a16="http://schemas.microsoft.com/office/drawing/2014/main" xmlns="" id="{5757FE06-AA7C-4AAB-979A-3FFE3474DDA7}"/>
                </a:ext>
              </a:extLst>
            </p:cNvPr>
            <p:cNvSpPr/>
            <p:nvPr/>
          </p:nvSpPr>
          <p:spPr>
            <a:xfrm>
              <a:off x="177054" y="187793"/>
              <a:ext cx="10334877" cy="590183"/>
            </a:xfrm>
            <a:prstGeom prst="rect">
              <a:avLst/>
            </a:prstGeom>
            <a:solidFill>
              <a:srgbClr val="005EB8"/>
            </a:solidFill>
            <a:ln w="9525" cap="flat" cmpd="sng" algn="ctr">
              <a:noFill/>
              <a:prstDash val="solid"/>
            </a:ln>
            <a:effectLst/>
          </p:spPr>
          <p:txBody>
            <a:bodyPr rtlCol="0" anchor="ctr"/>
            <a:lstStyle/>
            <a:p>
              <a:r>
                <a:rPr lang="en-GB" sz="2400" b="1" dirty="0">
                  <a:solidFill>
                    <a:prstClr val="white"/>
                  </a:solidFill>
                  <a:latin typeface="Arial" panose="020B0604020202020204" pitchFamily="34" charset="0"/>
                  <a:cs typeface="Arial" panose="020B0604020202020204" pitchFamily="34" charset="0"/>
                </a:rPr>
                <a:t>Emerging VCS prevention role in the model</a:t>
              </a:r>
            </a:p>
          </p:txBody>
        </p:sp>
        <p:pic>
          <p:nvPicPr>
            <p:cNvPr id="11" name="Picture 10">
              <a:extLst>
                <a:ext uri="{FF2B5EF4-FFF2-40B4-BE49-F238E27FC236}">
                  <a16:creationId xmlns:a16="http://schemas.microsoft.com/office/drawing/2014/main" xmlns="" id="{40BEFFB9-1702-48C8-9698-3A665EEE5435}"/>
                </a:ext>
              </a:extLst>
            </p:cNvPr>
            <p:cNvPicPr>
              <a:picLocks noChangeAspect="1"/>
            </p:cNvPicPr>
            <p:nvPr/>
          </p:nvPicPr>
          <p:blipFill>
            <a:blip r:embed="rId2"/>
            <a:stretch>
              <a:fillRect/>
            </a:stretch>
          </p:blipFill>
          <p:spPr>
            <a:xfrm>
              <a:off x="10672211" y="187793"/>
              <a:ext cx="1347333" cy="590183"/>
            </a:xfrm>
            <a:prstGeom prst="rect">
              <a:avLst/>
            </a:prstGeom>
          </p:spPr>
        </p:pic>
      </p:grpSp>
    </p:spTree>
    <p:extLst>
      <p:ext uri="{BB962C8B-B14F-4D97-AF65-F5344CB8AC3E}">
        <p14:creationId xmlns:p14="http://schemas.microsoft.com/office/powerpoint/2010/main" val="3860339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B9376EC-0C64-4A96-A477-95A1743CE695}"/>
              </a:ext>
            </a:extLst>
          </p:cNvPr>
          <p:cNvSpPr>
            <a:spLocks noGrp="1"/>
          </p:cNvSpPr>
          <p:nvPr>
            <p:ph type="body" sz="quarter" idx="10"/>
          </p:nvPr>
        </p:nvSpPr>
        <p:spPr>
          <a:xfrm>
            <a:off x="322007" y="1371600"/>
            <a:ext cx="11267019" cy="4214191"/>
          </a:xfrm>
        </p:spPr>
        <p:txBody>
          <a:bodyPr/>
          <a:lstStyle/>
          <a:p>
            <a:pPr marL="514350" indent="-514350">
              <a:buFont typeface="+mj-lt"/>
              <a:buAutoNum type="arabicPeriod"/>
            </a:pPr>
            <a:r>
              <a:rPr lang="en-GB" sz="2800" dirty="0">
                <a:solidFill>
                  <a:schemeClr val="tx1"/>
                </a:solidFill>
              </a:rPr>
              <a:t>Access to mental health services can be challenging – what would make a difference here?</a:t>
            </a:r>
          </a:p>
          <a:p>
            <a:pPr marL="514350" indent="-514350">
              <a:buFont typeface="+mj-lt"/>
              <a:buAutoNum type="arabicPeriod"/>
            </a:pPr>
            <a:endParaRPr lang="en-GB" sz="2800" dirty="0">
              <a:solidFill>
                <a:schemeClr val="tx1"/>
              </a:solidFill>
            </a:endParaRPr>
          </a:p>
          <a:p>
            <a:pPr marL="514350" indent="-514350">
              <a:buFont typeface="+mj-lt"/>
              <a:buAutoNum type="arabicPeriod"/>
            </a:pPr>
            <a:r>
              <a:rPr lang="en-GB" sz="2800" dirty="0">
                <a:solidFill>
                  <a:schemeClr val="tx1"/>
                </a:solidFill>
              </a:rPr>
              <a:t>How can services be more joined up across LA, NHS and community; physical and mental health; primary and secondary care</a:t>
            </a:r>
          </a:p>
          <a:p>
            <a:pPr marL="514350" indent="-514350">
              <a:buFont typeface="+mj-lt"/>
              <a:buAutoNum type="arabicPeriod"/>
            </a:pPr>
            <a:endParaRPr lang="en-GB" sz="2800" dirty="0">
              <a:solidFill>
                <a:schemeClr val="tx1"/>
              </a:solidFill>
            </a:endParaRPr>
          </a:p>
          <a:p>
            <a:pPr marL="514350" indent="-514350">
              <a:buFont typeface="+mj-lt"/>
              <a:buAutoNum type="arabicPeriod"/>
            </a:pPr>
            <a:r>
              <a:rPr lang="en-GB" sz="2800" dirty="0">
                <a:solidFill>
                  <a:schemeClr val="tx1"/>
                </a:solidFill>
              </a:rPr>
              <a:t>What are the gaps and opportunities for change in the new model?</a:t>
            </a:r>
          </a:p>
          <a:p>
            <a:pPr marL="571500" indent="-571500">
              <a:buFont typeface="Arial" panose="020B0604020202020204" pitchFamily="34" charset="0"/>
              <a:buChar char="•"/>
            </a:pPr>
            <a:endParaRPr lang="en-GB" sz="3200" dirty="0"/>
          </a:p>
        </p:txBody>
      </p:sp>
      <p:sp>
        <p:nvSpPr>
          <p:cNvPr id="3" name="Text Placeholder 1">
            <a:extLst>
              <a:ext uri="{FF2B5EF4-FFF2-40B4-BE49-F238E27FC236}">
                <a16:creationId xmlns:a16="http://schemas.microsoft.com/office/drawing/2014/main" xmlns="" id="{DB9376EC-0C64-4A96-A477-95A1743CE695}"/>
              </a:ext>
            </a:extLst>
          </p:cNvPr>
          <p:cNvSpPr txBox="1">
            <a:spLocks/>
          </p:cNvSpPr>
          <p:nvPr/>
        </p:nvSpPr>
        <p:spPr>
          <a:xfrm>
            <a:off x="322007" y="2361797"/>
            <a:ext cx="7942762" cy="493376"/>
          </a:xfrm>
          <a:prstGeom prst="rect">
            <a:avLst/>
          </a:prstGeom>
        </p:spPr>
        <p:txBody>
          <a:bodyPr lIns="0" tIns="0" rIns="0" bIns="0"/>
          <a:lstStyle>
            <a:lvl1pPr marL="0" indent="0" algn="l" defTabSz="914400" rtl="0" eaLnBrk="1" latinLnBrk="0" hangingPunct="1">
              <a:lnSpc>
                <a:spcPct val="90000"/>
              </a:lnSpc>
              <a:spcBef>
                <a:spcPts val="1000"/>
              </a:spcBef>
              <a:buFont typeface="Arial" panose="020B0604020202020204" pitchFamily="34" charset="0"/>
              <a:buNone/>
              <a:defRPr sz="4000" kern="1200" baseline="0">
                <a:solidFill>
                  <a:srgbClr val="005EB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4" name="TextBox 3">
            <a:extLst>
              <a:ext uri="{FF2B5EF4-FFF2-40B4-BE49-F238E27FC236}">
                <a16:creationId xmlns:a16="http://schemas.microsoft.com/office/drawing/2014/main" xmlns="" id="{FD7485B1-A847-435A-8963-C9F13DAC705E}"/>
              </a:ext>
            </a:extLst>
          </p:cNvPr>
          <p:cNvSpPr txBox="1"/>
          <p:nvPr/>
        </p:nvSpPr>
        <p:spPr>
          <a:xfrm>
            <a:off x="296075" y="630431"/>
            <a:ext cx="3638765" cy="791110"/>
          </a:xfrm>
          <a:prstGeom prst="rect">
            <a:avLst/>
          </a:prstGeom>
          <a:solidFill>
            <a:schemeClr val="bg1"/>
          </a:solidFill>
        </p:spPr>
        <p:txBody>
          <a:bodyPr wrap="square" rtlCol="0">
            <a:spAutoFit/>
          </a:bodyPr>
          <a:lstStyle/>
          <a:p>
            <a:endParaRPr lang="en-GB" dirty="0">
              <a:solidFill>
                <a:prstClr val="black"/>
              </a:solidFill>
            </a:endParaRPr>
          </a:p>
        </p:txBody>
      </p:sp>
      <p:sp>
        <p:nvSpPr>
          <p:cNvPr id="5" name="Content Placeholder 1">
            <a:extLst>
              <a:ext uri="{FF2B5EF4-FFF2-40B4-BE49-F238E27FC236}">
                <a16:creationId xmlns:a16="http://schemas.microsoft.com/office/drawing/2014/main" xmlns="" id="{B8B7D5E8-675F-4217-B61D-FC80EDEFCA68}"/>
              </a:ext>
            </a:extLst>
          </p:cNvPr>
          <p:cNvSpPr txBox="1">
            <a:spLocks/>
          </p:cNvSpPr>
          <p:nvPr/>
        </p:nvSpPr>
        <p:spPr>
          <a:xfrm>
            <a:off x="4900773" y="195868"/>
            <a:ext cx="4551452" cy="739082"/>
          </a:xfrm>
          <a:prstGeom prst="rect">
            <a:avLst/>
          </a:prstGeom>
        </p:spPr>
        <p:txBody>
          <a:bodyPr lIns="0" tIns="0" rIns="0" bIns="0"/>
          <a:lstStyle>
            <a:lvl1pPr marL="0" indent="0" algn="l" defTabSz="609585" rtl="0" eaLnBrk="1" latinLnBrk="0" hangingPunct="1">
              <a:spcBef>
                <a:spcPct val="20000"/>
              </a:spcBef>
              <a:buFont typeface="Arial"/>
              <a:buNone/>
              <a:defRPr sz="4000" kern="1200" baseline="0">
                <a:solidFill>
                  <a:srgbClr val="005EB8"/>
                </a:solidFill>
                <a:latin typeface="Arial" panose="020B0604020202020204" pitchFamily="34" charset="0"/>
                <a:ea typeface="+mn-ea"/>
                <a:cs typeface="Arial" panose="020B0604020202020204" pitchFamily="34" charset="0"/>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endParaRPr lang="en-GB" sz="3600" b="1" dirty="0"/>
          </a:p>
        </p:txBody>
      </p:sp>
      <p:grpSp>
        <p:nvGrpSpPr>
          <p:cNvPr id="6" name="Group 5">
            <a:extLst>
              <a:ext uri="{FF2B5EF4-FFF2-40B4-BE49-F238E27FC236}">
                <a16:creationId xmlns:a16="http://schemas.microsoft.com/office/drawing/2014/main" xmlns="" id="{8BD63A57-00D4-4F51-A045-9FAD8FBAD123}"/>
              </a:ext>
            </a:extLst>
          </p:cNvPr>
          <p:cNvGrpSpPr/>
          <p:nvPr/>
        </p:nvGrpSpPr>
        <p:grpSpPr>
          <a:xfrm>
            <a:off x="177054" y="187793"/>
            <a:ext cx="11842490" cy="1086202"/>
            <a:chOff x="177054" y="187793"/>
            <a:chExt cx="11842490" cy="1086202"/>
          </a:xfrm>
        </p:grpSpPr>
        <p:sp>
          <p:nvSpPr>
            <p:cNvPr id="7" name="TextBox 6">
              <a:extLst>
                <a:ext uri="{FF2B5EF4-FFF2-40B4-BE49-F238E27FC236}">
                  <a16:creationId xmlns:a16="http://schemas.microsoft.com/office/drawing/2014/main" xmlns="" id="{0B2C8FC2-AAC8-4CB7-AA78-1C526A3984A7}"/>
                </a:ext>
              </a:extLst>
            </p:cNvPr>
            <p:cNvSpPr txBox="1"/>
            <p:nvPr/>
          </p:nvSpPr>
          <p:spPr>
            <a:xfrm>
              <a:off x="9344025" y="482885"/>
              <a:ext cx="2594545" cy="791110"/>
            </a:xfrm>
            <a:prstGeom prst="rect">
              <a:avLst/>
            </a:prstGeom>
            <a:solidFill>
              <a:schemeClr val="bg1"/>
            </a:solidFill>
          </p:spPr>
          <p:txBody>
            <a:bodyPr wrap="square" rtlCol="0">
              <a:spAutoFit/>
            </a:bodyPr>
            <a:lstStyle/>
            <a:p>
              <a:endParaRPr lang="en-GB" dirty="0">
                <a:solidFill>
                  <a:prstClr val="black"/>
                </a:solidFill>
              </a:endParaRPr>
            </a:p>
          </p:txBody>
        </p:sp>
        <p:sp>
          <p:nvSpPr>
            <p:cNvPr id="8" name="Rectangle 7">
              <a:extLst>
                <a:ext uri="{FF2B5EF4-FFF2-40B4-BE49-F238E27FC236}">
                  <a16:creationId xmlns:a16="http://schemas.microsoft.com/office/drawing/2014/main" xmlns="" id="{93649D98-BE1A-4487-91A1-659C2050DA02}"/>
                </a:ext>
              </a:extLst>
            </p:cNvPr>
            <p:cNvSpPr/>
            <p:nvPr/>
          </p:nvSpPr>
          <p:spPr>
            <a:xfrm>
              <a:off x="177054" y="187793"/>
              <a:ext cx="10334877" cy="590183"/>
            </a:xfrm>
            <a:prstGeom prst="rect">
              <a:avLst/>
            </a:prstGeom>
            <a:solidFill>
              <a:srgbClr val="005EB8"/>
            </a:solidFill>
            <a:ln w="9525" cap="flat" cmpd="sng" algn="ctr">
              <a:noFill/>
              <a:prstDash val="solid"/>
            </a:ln>
            <a:effectLst/>
          </p:spPr>
          <p:txBody>
            <a:bodyPr rtlCol="0" anchor="ctr"/>
            <a:lstStyle/>
            <a:p>
              <a:r>
                <a:rPr lang="en-US" sz="2400" b="1" dirty="0">
                  <a:solidFill>
                    <a:prstClr val="white"/>
                  </a:solidFill>
                  <a:latin typeface="Arial" panose="020B0604020202020204" pitchFamily="34" charset="0"/>
                  <a:cs typeface="Arial" panose="020B0604020202020204" pitchFamily="34" charset="0"/>
                </a:rPr>
                <a:t>Questions</a:t>
              </a:r>
            </a:p>
          </p:txBody>
        </p:sp>
        <p:pic>
          <p:nvPicPr>
            <p:cNvPr id="9" name="Picture 8">
              <a:extLst>
                <a:ext uri="{FF2B5EF4-FFF2-40B4-BE49-F238E27FC236}">
                  <a16:creationId xmlns:a16="http://schemas.microsoft.com/office/drawing/2014/main" xmlns="" id="{E8B1A7DF-0512-4692-8D32-4A2F4E1C84AC}"/>
                </a:ext>
              </a:extLst>
            </p:cNvPr>
            <p:cNvPicPr>
              <a:picLocks noChangeAspect="1"/>
            </p:cNvPicPr>
            <p:nvPr/>
          </p:nvPicPr>
          <p:blipFill>
            <a:blip r:embed="rId2"/>
            <a:stretch>
              <a:fillRect/>
            </a:stretch>
          </p:blipFill>
          <p:spPr>
            <a:xfrm>
              <a:off x="10672211" y="187793"/>
              <a:ext cx="1347333" cy="590183"/>
            </a:xfrm>
            <a:prstGeom prst="rect">
              <a:avLst/>
            </a:prstGeom>
          </p:spPr>
        </p:pic>
      </p:grpSp>
    </p:spTree>
    <p:extLst>
      <p:ext uri="{BB962C8B-B14F-4D97-AF65-F5344CB8AC3E}">
        <p14:creationId xmlns:p14="http://schemas.microsoft.com/office/powerpoint/2010/main" val="2498792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6075" y="630431"/>
            <a:ext cx="3638765" cy="791110"/>
          </a:xfrm>
          <a:prstGeom prst="rect">
            <a:avLst/>
          </a:prstGeom>
          <a:solidFill>
            <a:schemeClr val="bg1"/>
          </a:solidFill>
        </p:spPr>
        <p:txBody>
          <a:bodyPr wrap="square" rtlCol="0">
            <a:spAutoFit/>
          </a:bodyPr>
          <a:lstStyle/>
          <a:p>
            <a:endParaRPr lang="en-GB" dirty="0">
              <a:solidFill>
                <a:prstClr val="black"/>
              </a:solidFill>
            </a:endParaRPr>
          </a:p>
        </p:txBody>
      </p:sp>
      <p:sp>
        <p:nvSpPr>
          <p:cNvPr id="5" name="Content Placeholder 1"/>
          <p:cNvSpPr txBox="1">
            <a:spLocks/>
          </p:cNvSpPr>
          <p:nvPr/>
        </p:nvSpPr>
        <p:spPr>
          <a:xfrm>
            <a:off x="4900773" y="195868"/>
            <a:ext cx="4551452" cy="739082"/>
          </a:xfrm>
          <a:prstGeom prst="rect">
            <a:avLst/>
          </a:prstGeom>
        </p:spPr>
        <p:txBody>
          <a:bodyPr lIns="0" tIns="0" rIns="0" bIns="0"/>
          <a:lstStyle>
            <a:lvl1pPr marL="0" indent="0" algn="l" defTabSz="609585" rtl="0" eaLnBrk="1" latinLnBrk="0" hangingPunct="1">
              <a:spcBef>
                <a:spcPct val="20000"/>
              </a:spcBef>
              <a:buFont typeface="Arial"/>
              <a:buNone/>
              <a:defRPr sz="4000" kern="1200" baseline="0">
                <a:solidFill>
                  <a:srgbClr val="005EB8"/>
                </a:solidFill>
                <a:latin typeface="Arial" panose="020B0604020202020204" pitchFamily="34" charset="0"/>
                <a:ea typeface="+mn-ea"/>
                <a:cs typeface="Arial" panose="020B0604020202020204" pitchFamily="34" charset="0"/>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endParaRPr lang="en-GB" sz="3600" b="1" dirty="0"/>
          </a:p>
        </p:txBody>
      </p:sp>
      <p:grpSp>
        <p:nvGrpSpPr>
          <p:cNvPr id="10" name="Group 9"/>
          <p:cNvGrpSpPr/>
          <p:nvPr/>
        </p:nvGrpSpPr>
        <p:grpSpPr>
          <a:xfrm>
            <a:off x="177054" y="187793"/>
            <a:ext cx="11842490" cy="1086202"/>
            <a:chOff x="177054" y="187793"/>
            <a:chExt cx="11842490" cy="1086202"/>
          </a:xfrm>
        </p:grpSpPr>
        <p:sp>
          <p:nvSpPr>
            <p:cNvPr id="4" name="TextBox 3"/>
            <p:cNvSpPr txBox="1"/>
            <p:nvPr/>
          </p:nvSpPr>
          <p:spPr>
            <a:xfrm>
              <a:off x="10048125" y="482885"/>
              <a:ext cx="1890445" cy="791110"/>
            </a:xfrm>
            <a:prstGeom prst="rect">
              <a:avLst/>
            </a:prstGeom>
            <a:solidFill>
              <a:schemeClr val="bg1"/>
            </a:solidFill>
          </p:spPr>
          <p:txBody>
            <a:bodyPr wrap="square" rtlCol="0">
              <a:spAutoFit/>
            </a:bodyPr>
            <a:lstStyle/>
            <a:p>
              <a:endParaRPr lang="en-GB" dirty="0">
                <a:solidFill>
                  <a:prstClr val="black"/>
                </a:solidFill>
              </a:endParaRPr>
            </a:p>
          </p:txBody>
        </p:sp>
        <p:sp>
          <p:nvSpPr>
            <p:cNvPr id="7" name="Rectangle 6">
              <a:extLst>
                <a:ext uri="{FF2B5EF4-FFF2-40B4-BE49-F238E27FC236}">
                  <a16:creationId xmlns:a16="http://schemas.microsoft.com/office/drawing/2014/main" xmlns="" id="{1853443F-3D75-4B53-851C-06D791C7E88C}"/>
                </a:ext>
              </a:extLst>
            </p:cNvPr>
            <p:cNvSpPr/>
            <p:nvPr/>
          </p:nvSpPr>
          <p:spPr>
            <a:xfrm>
              <a:off x="177054" y="187793"/>
              <a:ext cx="10334877" cy="590183"/>
            </a:xfrm>
            <a:prstGeom prst="rect">
              <a:avLst/>
            </a:prstGeom>
            <a:solidFill>
              <a:srgbClr val="005EB8"/>
            </a:solidFill>
            <a:ln w="9525" cap="flat" cmpd="sng" algn="ctr">
              <a:noFill/>
              <a:prstDash val="solid"/>
            </a:ln>
            <a:effectLst/>
          </p:spPr>
          <p:txBody>
            <a:bodyPr rtlCol="0" anchor="ctr"/>
            <a:lstStyle/>
            <a:p>
              <a:r>
                <a:rPr lang="en-GB" sz="2400" b="1" dirty="0">
                  <a:solidFill>
                    <a:prstClr val="white"/>
                  </a:solidFill>
                  <a:latin typeface="Arial" panose="020B0604020202020204" pitchFamily="34" charset="0"/>
                  <a:cs typeface="Arial" panose="020B0604020202020204" pitchFamily="34" charset="0"/>
                </a:rPr>
                <a:t>The Community Framework for Adults and Older Adults</a:t>
              </a:r>
            </a:p>
          </p:txBody>
        </p:sp>
        <p:pic>
          <p:nvPicPr>
            <p:cNvPr id="8" name="Picture 7">
              <a:extLst>
                <a:ext uri="{FF2B5EF4-FFF2-40B4-BE49-F238E27FC236}">
                  <a16:creationId xmlns:a16="http://schemas.microsoft.com/office/drawing/2014/main" xmlns="" id="{3E0B4CE5-ADEC-453A-8E8E-F82E692B7575}"/>
                </a:ext>
              </a:extLst>
            </p:cNvPr>
            <p:cNvPicPr>
              <a:picLocks noChangeAspect="1"/>
            </p:cNvPicPr>
            <p:nvPr/>
          </p:nvPicPr>
          <p:blipFill>
            <a:blip r:embed="rId2"/>
            <a:stretch>
              <a:fillRect/>
            </a:stretch>
          </p:blipFill>
          <p:spPr>
            <a:xfrm>
              <a:off x="10672211" y="187793"/>
              <a:ext cx="1347333" cy="590183"/>
            </a:xfrm>
            <a:prstGeom prst="rect">
              <a:avLst/>
            </a:prstGeom>
          </p:spPr>
        </p:pic>
      </p:grpSp>
      <p:sp>
        <p:nvSpPr>
          <p:cNvPr id="11" name="Text Placeholder 1">
            <a:extLst>
              <a:ext uri="{FF2B5EF4-FFF2-40B4-BE49-F238E27FC236}">
                <a16:creationId xmlns:a16="http://schemas.microsoft.com/office/drawing/2014/main" xmlns="" id="{1A1F5C8D-9629-494E-9BF8-6391CC2A5305}"/>
              </a:ext>
            </a:extLst>
          </p:cNvPr>
          <p:cNvSpPr>
            <a:spLocks noGrp="1"/>
          </p:cNvSpPr>
          <p:nvPr>
            <p:ph type="body" sz="quarter" idx="12"/>
          </p:nvPr>
        </p:nvSpPr>
        <p:spPr>
          <a:xfrm>
            <a:off x="344487" y="1273995"/>
            <a:ext cx="11525249" cy="4822005"/>
          </a:xfrm>
          <a:ln>
            <a:noFill/>
          </a:ln>
        </p:spPr>
        <p:txBody>
          <a:bodyPr>
            <a:normAutofit/>
          </a:bodyPr>
          <a:lstStyle/>
          <a:p>
            <a:pPr marL="342900" indent="-342900">
              <a:lnSpc>
                <a:spcPct val="100000"/>
              </a:lnSpc>
              <a:buFont typeface="Arial" panose="020B0604020202020204" pitchFamily="34" charset="0"/>
              <a:buChar char="•"/>
            </a:pPr>
            <a:r>
              <a:rPr lang="en-GB" sz="2400" dirty="0"/>
              <a:t>The National Collaborating Centre for Mental Health (NCCMH) have developed guidance for a new model for community mental health services – </a:t>
            </a:r>
            <a:r>
              <a:rPr lang="en-GB" sz="2400" dirty="0">
                <a:hlinkClick r:id="rId3">
                  <a:extLst>
                    <a:ext uri="{A12FA001-AC4F-418D-AE19-62706E023703}">
                      <ahyp:hlinkClr xmlns="" xmlns:ahyp="http://schemas.microsoft.com/office/drawing/2018/hyperlinkcolor" val="tx"/>
                    </a:ext>
                  </a:extLst>
                </a:hlinkClick>
              </a:rPr>
              <a:t>here</a:t>
            </a:r>
            <a:endParaRPr lang="en-GB" sz="2400" dirty="0"/>
          </a:p>
          <a:p>
            <a:pPr marL="342900" indent="-342900">
              <a:lnSpc>
                <a:spcPct val="100000"/>
              </a:lnSpc>
              <a:buFont typeface="Arial" panose="020B0604020202020204" pitchFamily="34" charset="0"/>
              <a:buChar char="•"/>
            </a:pPr>
            <a:endParaRPr lang="en-GB" sz="200" dirty="0"/>
          </a:p>
          <a:p>
            <a:pPr marL="342900" indent="-342900">
              <a:lnSpc>
                <a:spcPct val="100000"/>
              </a:lnSpc>
              <a:buFont typeface="Arial" panose="020B0604020202020204" pitchFamily="34" charset="0"/>
              <a:buChar char="•"/>
            </a:pPr>
            <a:r>
              <a:rPr lang="en-GB" sz="2400" dirty="0"/>
              <a:t>The Framework is a radical change towards integrated core community mental health networks – primary care, secondary care and wider community services brought closer together </a:t>
            </a:r>
          </a:p>
          <a:p>
            <a:pPr marL="342900" indent="-342900">
              <a:lnSpc>
                <a:spcPct val="100000"/>
              </a:lnSpc>
              <a:buFont typeface="Arial" panose="020B0604020202020204" pitchFamily="34" charset="0"/>
              <a:buChar char="•"/>
            </a:pPr>
            <a:endParaRPr lang="en-GB" sz="200" dirty="0"/>
          </a:p>
          <a:p>
            <a:pPr marL="342900" indent="-342900">
              <a:lnSpc>
                <a:spcPct val="100000"/>
              </a:lnSpc>
              <a:buFont typeface="Arial" panose="020B0604020202020204" pitchFamily="34" charset="0"/>
              <a:buChar char="•"/>
            </a:pPr>
            <a:r>
              <a:rPr lang="en-GB" sz="2400" dirty="0"/>
              <a:t>Networks will be multiagency, multidisciplinary, and include the voluntary and community sector, Local Authority services, social care, primary care etc. </a:t>
            </a:r>
          </a:p>
          <a:p>
            <a:pPr marL="342900" indent="-342900">
              <a:lnSpc>
                <a:spcPct val="100000"/>
              </a:lnSpc>
              <a:buFont typeface="Arial" panose="020B0604020202020204" pitchFamily="34" charset="0"/>
              <a:buChar char="•"/>
            </a:pPr>
            <a:endParaRPr lang="en-GB" sz="200" dirty="0"/>
          </a:p>
          <a:p>
            <a:pPr marL="342900" indent="-342900">
              <a:lnSpc>
                <a:spcPct val="100000"/>
              </a:lnSpc>
              <a:buFont typeface="Arial" panose="020B0604020202020204" pitchFamily="34" charset="0"/>
              <a:buChar char="•"/>
            </a:pPr>
            <a:r>
              <a:rPr lang="en-GB" sz="2400" dirty="0"/>
              <a:t>LTP commitment for expanded community teams, delivered around Primary Care Networks on a neighbourhood level, with strong links to more specialist services</a:t>
            </a:r>
          </a:p>
          <a:p>
            <a:pPr marL="342900" indent="-342900">
              <a:lnSpc>
                <a:spcPct val="100000"/>
              </a:lnSpc>
              <a:buFont typeface="Arial" panose="020B0604020202020204" pitchFamily="34" charset="0"/>
              <a:buChar char="•"/>
            </a:pPr>
            <a:endParaRPr lang="en-GB" sz="2400" dirty="0"/>
          </a:p>
          <a:p>
            <a:endParaRPr lang="en-GB" dirty="0"/>
          </a:p>
          <a:p>
            <a:endParaRPr lang="en-GB" dirty="0"/>
          </a:p>
          <a:p>
            <a:pPr marL="342900" indent="-342900">
              <a:lnSpc>
                <a:spcPct val="100000"/>
              </a:lnSpc>
              <a:buFont typeface="Arial" panose="020B0604020202020204" pitchFamily="34" charset="0"/>
              <a:buChar char="•"/>
            </a:pPr>
            <a:endParaRPr lang="en-GB" sz="2400" dirty="0"/>
          </a:p>
        </p:txBody>
      </p:sp>
    </p:spTree>
    <p:extLst>
      <p:ext uri="{BB962C8B-B14F-4D97-AF65-F5344CB8AC3E}">
        <p14:creationId xmlns:p14="http://schemas.microsoft.com/office/powerpoint/2010/main" val="141250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6075" y="630431"/>
            <a:ext cx="3638765" cy="791110"/>
          </a:xfrm>
          <a:prstGeom prst="rect">
            <a:avLst/>
          </a:prstGeom>
          <a:solidFill>
            <a:schemeClr val="bg1"/>
          </a:solidFill>
        </p:spPr>
        <p:txBody>
          <a:bodyPr wrap="square" rtlCol="0">
            <a:spAutoFit/>
          </a:bodyPr>
          <a:lstStyle/>
          <a:p>
            <a:endParaRPr lang="en-GB" dirty="0">
              <a:solidFill>
                <a:prstClr val="black"/>
              </a:solidFill>
            </a:endParaRPr>
          </a:p>
        </p:txBody>
      </p:sp>
      <p:sp>
        <p:nvSpPr>
          <p:cNvPr id="5" name="Content Placeholder 1"/>
          <p:cNvSpPr txBox="1">
            <a:spLocks/>
          </p:cNvSpPr>
          <p:nvPr/>
        </p:nvSpPr>
        <p:spPr>
          <a:xfrm>
            <a:off x="4900773" y="195868"/>
            <a:ext cx="4551452" cy="739082"/>
          </a:xfrm>
          <a:prstGeom prst="rect">
            <a:avLst/>
          </a:prstGeom>
        </p:spPr>
        <p:txBody>
          <a:bodyPr lIns="0" tIns="0" rIns="0" bIns="0"/>
          <a:lstStyle>
            <a:lvl1pPr marL="0" indent="0" algn="l" defTabSz="609585" rtl="0" eaLnBrk="1" latinLnBrk="0" hangingPunct="1">
              <a:spcBef>
                <a:spcPct val="20000"/>
              </a:spcBef>
              <a:buFont typeface="Arial"/>
              <a:buNone/>
              <a:defRPr sz="4000" kern="1200" baseline="0">
                <a:solidFill>
                  <a:srgbClr val="005EB8"/>
                </a:solidFill>
                <a:latin typeface="Arial" panose="020B0604020202020204" pitchFamily="34" charset="0"/>
                <a:ea typeface="+mn-ea"/>
                <a:cs typeface="Arial" panose="020B0604020202020204" pitchFamily="34" charset="0"/>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endParaRPr lang="en-GB" sz="3600" b="1" dirty="0"/>
          </a:p>
        </p:txBody>
      </p:sp>
      <p:pic>
        <p:nvPicPr>
          <p:cNvPr id="2" name="Picture 1"/>
          <p:cNvPicPr>
            <a:picLocks noChangeAspect="1"/>
          </p:cNvPicPr>
          <p:nvPr/>
        </p:nvPicPr>
        <p:blipFill>
          <a:blip r:embed="rId2"/>
          <a:stretch>
            <a:fillRect/>
          </a:stretch>
        </p:blipFill>
        <p:spPr>
          <a:xfrm>
            <a:off x="902803" y="0"/>
            <a:ext cx="10318060" cy="5874028"/>
          </a:xfrm>
          <a:prstGeom prst="rect">
            <a:avLst/>
          </a:prstGeom>
        </p:spPr>
      </p:pic>
    </p:spTree>
    <p:extLst>
      <p:ext uri="{BB962C8B-B14F-4D97-AF65-F5344CB8AC3E}">
        <p14:creationId xmlns:p14="http://schemas.microsoft.com/office/powerpoint/2010/main" val="3666100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6075" y="630431"/>
            <a:ext cx="3638765" cy="791110"/>
          </a:xfrm>
          <a:prstGeom prst="rect">
            <a:avLst/>
          </a:prstGeom>
          <a:solidFill>
            <a:schemeClr val="bg1"/>
          </a:solidFill>
        </p:spPr>
        <p:txBody>
          <a:bodyPr wrap="square" rtlCol="0">
            <a:spAutoFit/>
          </a:bodyPr>
          <a:lstStyle/>
          <a:p>
            <a:endParaRPr lang="en-GB" dirty="0">
              <a:solidFill>
                <a:prstClr val="black"/>
              </a:solidFill>
            </a:endParaRPr>
          </a:p>
        </p:txBody>
      </p:sp>
      <p:sp>
        <p:nvSpPr>
          <p:cNvPr id="5" name="Content Placeholder 1"/>
          <p:cNvSpPr txBox="1">
            <a:spLocks/>
          </p:cNvSpPr>
          <p:nvPr/>
        </p:nvSpPr>
        <p:spPr>
          <a:xfrm>
            <a:off x="4900773" y="195868"/>
            <a:ext cx="4551452" cy="739082"/>
          </a:xfrm>
          <a:prstGeom prst="rect">
            <a:avLst/>
          </a:prstGeom>
        </p:spPr>
        <p:txBody>
          <a:bodyPr lIns="0" tIns="0" rIns="0" bIns="0"/>
          <a:lstStyle>
            <a:lvl1pPr marL="0" indent="0" algn="l" defTabSz="609585" rtl="0" eaLnBrk="1" latinLnBrk="0" hangingPunct="1">
              <a:spcBef>
                <a:spcPct val="20000"/>
              </a:spcBef>
              <a:buFont typeface="Arial"/>
              <a:buNone/>
              <a:defRPr sz="4000" kern="1200" baseline="0">
                <a:solidFill>
                  <a:srgbClr val="005EB8"/>
                </a:solidFill>
                <a:latin typeface="Arial" panose="020B0604020202020204" pitchFamily="34" charset="0"/>
                <a:ea typeface="+mn-ea"/>
                <a:cs typeface="Arial" panose="020B0604020202020204" pitchFamily="34" charset="0"/>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endParaRPr lang="en-GB" sz="3600" b="1" dirty="0"/>
          </a:p>
        </p:txBody>
      </p:sp>
      <p:grpSp>
        <p:nvGrpSpPr>
          <p:cNvPr id="10" name="Group 9"/>
          <p:cNvGrpSpPr/>
          <p:nvPr/>
        </p:nvGrpSpPr>
        <p:grpSpPr>
          <a:xfrm>
            <a:off x="177054" y="187793"/>
            <a:ext cx="11842490" cy="1086202"/>
            <a:chOff x="177054" y="187793"/>
            <a:chExt cx="11842490" cy="1086202"/>
          </a:xfrm>
        </p:grpSpPr>
        <p:sp>
          <p:nvSpPr>
            <p:cNvPr id="4" name="TextBox 3"/>
            <p:cNvSpPr txBox="1"/>
            <p:nvPr/>
          </p:nvSpPr>
          <p:spPr>
            <a:xfrm>
              <a:off x="10048125" y="482885"/>
              <a:ext cx="1890445" cy="791110"/>
            </a:xfrm>
            <a:prstGeom prst="rect">
              <a:avLst/>
            </a:prstGeom>
            <a:solidFill>
              <a:schemeClr val="bg1"/>
            </a:solidFill>
          </p:spPr>
          <p:txBody>
            <a:bodyPr wrap="square" rtlCol="0">
              <a:spAutoFit/>
            </a:bodyPr>
            <a:lstStyle/>
            <a:p>
              <a:endParaRPr lang="en-GB" dirty="0">
                <a:solidFill>
                  <a:prstClr val="black"/>
                </a:solidFill>
              </a:endParaRPr>
            </a:p>
          </p:txBody>
        </p:sp>
        <p:sp>
          <p:nvSpPr>
            <p:cNvPr id="7" name="Rectangle 6">
              <a:extLst>
                <a:ext uri="{FF2B5EF4-FFF2-40B4-BE49-F238E27FC236}">
                  <a16:creationId xmlns:a16="http://schemas.microsoft.com/office/drawing/2014/main" xmlns="" id="{1853443F-3D75-4B53-851C-06D791C7E88C}"/>
                </a:ext>
              </a:extLst>
            </p:cNvPr>
            <p:cNvSpPr/>
            <p:nvPr/>
          </p:nvSpPr>
          <p:spPr>
            <a:xfrm>
              <a:off x="177054" y="187793"/>
              <a:ext cx="10334877" cy="590183"/>
            </a:xfrm>
            <a:prstGeom prst="rect">
              <a:avLst/>
            </a:prstGeom>
            <a:solidFill>
              <a:srgbClr val="005EB8"/>
            </a:solidFill>
            <a:ln w="9525" cap="flat" cmpd="sng" algn="ctr">
              <a:noFill/>
              <a:prstDash val="solid"/>
            </a:ln>
            <a:effectLst/>
          </p:spPr>
          <p:txBody>
            <a:bodyPr rtlCol="0" anchor="ctr"/>
            <a:lstStyle/>
            <a:p>
              <a:r>
                <a:rPr lang="en-GB" sz="2400" b="1" dirty="0">
                  <a:solidFill>
                    <a:prstClr val="white"/>
                  </a:solidFill>
                  <a:latin typeface="Arial" panose="020B0604020202020204" pitchFamily="34" charset="0"/>
                  <a:cs typeface="Arial" panose="020B0604020202020204" pitchFamily="34" charset="0"/>
                </a:rPr>
                <a:t>NHSE&amp;I Transformation Funding</a:t>
              </a:r>
            </a:p>
          </p:txBody>
        </p:sp>
        <p:pic>
          <p:nvPicPr>
            <p:cNvPr id="8" name="Picture 7">
              <a:extLst>
                <a:ext uri="{FF2B5EF4-FFF2-40B4-BE49-F238E27FC236}">
                  <a16:creationId xmlns:a16="http://schemas.microsoft.com/office/drawing/2014/main" xmlns="" id="{3E0B4CE5-ADEC-453A-8E8E-F82E692B7575}"/>
                </a:ext>
              </a:extLst>
            </p:cNvPr>
            <p:cNvPicPr>
              <a:picLocks noChangeAspect="1"/>
            </p:cNvPicPr>
            <p:nvPr/>
          </p:nvPicPr>
          <p:blipFill>
            <a:blip r:embed="rId2"/>
            <a:stretch>
              <a:fillRect/>
            </a:stretch>
          </p:blipFill>
          <p:spPr>
            <a:xfrm>
              <a:off x="10672211" y="187793"/>
              <a:ext cx="1347333" cy="590183"/>
            </a:xfrm>
            <a:prstGeom prst="rect">
              <a:avLst/>
            </a:prstGeom>
          </p:spPr>
        </p:pic>
      </p:grpSp>
      <p:pic>
        <p:nvPicPr>
          <p:cNvPr id="11" name="Picture 10"/>
          <p:cNvPicPr>
            <a:picLocks noChangeAspect="1"/>
          </p:cNvPicPr>
          <p:nvPr/>
        </p:nvPicPr>
        <p:blipFill>
          <a:blip r:embed="rId3"/>
          <a:stretch>
            <a:fillRect/>
          </a:stretch>
        </p:blipFill>
        <p:spPr>
          <a:xfrm>
            <a:off x="1746445" y="1025986"/>
            <a:ext cx="8003730" cy="5464513"/>
          </a:xfrm>
          <a:prstGeom prst="rect">
            <a:avLst/>
          </a:prstGeom>
        </p:spPr>
      </p:pic>
    </p:spTree>
    <p:extLst>
      <p:ext uri="{BB962C8B-B14F-4D97-AF65-F5344CB8AC3E}">
        <p14:creationId xmlns:p14="http://schemas.microsoft.com/office/powerpoint/2010/main" val="3766819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6075" y="630431"/>
            <a:ext cx="3638765" cy="791110"/>
          </a:xfrm>
          <a:prstGeom prst="rect">
            <a:avLst/>
          </a:prstGeom>
          <a:solidFill>
            <a:schemeClr val="bg1"/>
          </a:solidFill>
        </p:spPr>
        <p:txBody>
          <a:bodyPr wrap="square" rtlCol="0">
            <a:spAutoFit/>
          </a:bodyPr>
          <a:lstStyle/>
          <a:p>
            <a:endParaRPr lang="en-GB" dirty="0">
              <a:solidFill>
                <a:prstClr val="black"/>
              </a:solidFill>
            </a:endParaRPr>
          </a:p>
        </p:txBody>
      </p:sp>
      <p:sp>
        <p:nvSpPr>
          <p:cNvPr id="5" name="Content Placeholder 1"/>
          <p:cNvSpPr txBox="1">
            <a:spLocks/>
          </p:cNvSpPr>
          <p:nvPr/>
        </p:nvSpPr>
        <p:spPr>
          <a:xfrm>
            <a:off x="4900773" y="195868"/>
            <a:ext cx="4551452" cy="739082"/>
          </a:xfrm>
          <a:prstGeom prst="rect">
            <a:avLst/>
          </a:prstGeom>
        </p:spPr>
        <p:txBody>
          <a:bodyPr lIns="0" tIns="0" rIns="0" bIns="0"/>
          <a:lstStyle>
            <a:lvl1pPr marL="0" indent="0" algn="l" defTabSz="609585" rtl="0" eaLnBrk="1" latinLnBrk="0" hangingPunct="1">
              <a:spcBef>
                <a:spcPct val="20000"/>
              </a:spcBef>
              <a:buFont typeface="Arial"/>
              <a:buNone/>
              <a:defRPr sz="4000" kern="1200" baseline="0">
                <a:solidFill>
                  <a:srgbClr val="005EB8"/>
                </a:solidFill>
                <a:latin typeface="Arial" panose="020B0604020202020204" pitchFamily="34" charset="0"/>
                <a:ea typeface="+mn-ea"/>
                <a:cs typeface="Arial" panose="020B0604020202020204" pitchFamily="34" charset="0"/>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endParaRPr lang="en-GB" sz="3600" b="1" dirty="0"/>
          </a:p>
        </p:txBody>
      </p:sp>
      <p:grpSp>
        <p:nvGrpSpPr>
          <p:cNvPr id="10" name="Group 9"/>
          <p:cNvGrpSpPr/>
          <p:nvPr/>
        </p:nvGrpSpPr>
        <p:grpSpPr>
          <a:xfrm>
            <a:off x="177054" y="187793"/>
            <a:ext cx="11842490" cy="1086202"/>
            <a:chOff x="177054" y="187793"/>
            <a:chExt cx="11842490" cy="1086202"/>
          </a:xfrm>
        </p:grpSpPr>
        <p:sp>
          <p:nvSpPr>
            <p:cNvPr id="4" name="TextBox 3"/>
            <p:cNvSpPr txBox="1"/>
            <p:nvPr/>
          </p:nvSpPr>
          <p:spPr>
            <a:xfrm>
              <a:off x="10048125" y="482885"/>
              <a:ext cx="1890445" cy="791110"/>
            </a:xfrm>
            <a:prstGeom prst="rect">
              <a:avLst/>
            </a:prstGeom>
            <a:solidFill>
              <a:schemeClr val="bg1"/>
            </a:solidFill>
          </p:spPr>
          <p:txBody>
            <a:bodyPr wrap="square" rtlCol="0">
              <a:spAutoFit/>
            </a:bodyPr>
            <a:lstStyle/>
            <a:p>
              <a:endParaRPr lang="en-GB" dirty="0">
                <a:solidFill>
                  <a:prstClr val="black"/>
                </a:solidFill>
              </a:endParaRPr>
            </a:p>
          </p:txBody>
        </p:sp>
        <p:sp>
          <p:nvSpPr>
            <p:cNvPr id="7" name="Rectangle 6">
              <a:extLst>
                <a:ext uri="{FF2B5EF4-FFF2-40B4-BE49-F238E27FC236}">
                  <a16:creationId xmlns:a16="http://schemas.microsoft.com/office/drawing/2014/main" xmlns="" id="{1853443F-3D75-4B53-851C-06D791C7E88C}"/>
                </a:ext>
              </a:extLst>
            </p:cNvPr>
            <p:cNvSpPr/>
            <p:nvPr/>
          </p:nvSpPr>
          <p:spPr>
            <a:xfrm>
              <a:off x="177054" y="187793"/>
              <a:ext cx="10334877" cy="590183"/>
            </a:xfrm>
            <a:prstGeom prst="rect">
              <a:avLst/>
            </a:prstGeom>
            <a:solidFill>
              <a:srgbClr val="005EB8"/>
            </a:solidFill>
            <a:ln w="9525" cap="flat" cmpd="sng" algn="ctr">
              <a:noFill/>
              <a:prstDash val="solid"/>
            </a:ln>
            <a:effectLst/>
          </p:spPr>
          <p:txBody>
            <a:bodyPr rtlCol="0" anchor="ctr"/>
            <a:lstStyle/>
            <a:p>
              <a:r>
                <a:rPr lang="en-GB" sz="2400" b="1" dirty="0">
                  <a:solidFill>
                    <a:prstClr val="white"/>
                  </a:solidFill>
                  <a:latin typeface="Arial" panose="020B0604020202020204" pitchFamily="34" charset="0"/>
                  <a:cs typeface="Arial" panose="020B0604020202020204" pitchFamily="34" charset="0"/>
                </a:rPr>
                <a:t>Transforming Community Mental Health Services within NCL</a:t>
              </a:r>
            </a:p>
          </p:txBody>
        </p:sp>
        <p:pic>
          <p:nvPicPr>
            <p:cNvPr id="8" name="Picture 7">
              <a:extLst>
                <a:ext uri="{FF2B5EF4-FFF2-40B4-BE49-F238E27FC236}">
                  <a16:creationId xmlns:a16="http://schemas.microsoft.com/office/drawing/2014/main" xmlns="" id="{3E0B4CE5-ADEC-453A-8E8E-F82E692B7575}"/>
                </a:ext>
              </a:extLst>
            </p:cNvPr>
            <p:cNvPicPr>
              <a:picLocks noChangeAspect="1"/>
            </p:cNvPicPr>
            <p:nvPr/>
          </p:nvPicPr>
          <p:blipFill>
            <a:blip r:embed="rId2"/>
            <a:stretch>
              <a:fillRect/>
            </a:stretch>
          </p:blipFill>
          <p:spPr>
            <a:xfrm>
              <a:off x="10672211" y="187793"/>
              <a:ext cx="1347333" cy="590183"/>
            </a:xfrm>
            <a:prstGeom prst="rect">
              <a:avLst/>
            </a:prstGeom>
          </p:spPr>
        </p:pic>
      </p:grpSp>
      <p:sp>
        <p:nvSpPr>
          <p:cNvPr id="3" name="TextBox 2"/>
          <p:cNvSpPr txBox="1"/>
          <p:nvPr/>
        </p:nvSpPr>
        <p:spPr>
          <a:xfrm>
            <a:off x="177054" y="1220614"/>
            <a:ext cx="11491070" cy="4170372"/>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The aims to be achieved through emerging new models </a:t>
            </a:r>
            <a:r>
              <a:rPr lang="en-GB" sz="2000">
                <a:latin typeface="Arial" panose="020B0604020202020204" pitchFamily="34" charset="0"/>
                <a:cs typeface="Arial" panose="020B0604020202020204" pitchFamily="34" charset="0"/>
              </a:rPr>
              <a:t>include:</a:t>
            </a: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85750" indent="-285750">
              <a:spcBef>
                <a:spcPts val="600"/>
              </a:spcBef>
              <a:spcAft>
                <a:spcPts val="600"/>
              </a:spcAft>
              <a:buFont typeface="Arial" panose="020B0604020202020204" pitchFamily="34" charset="0"/>
              <a:buChar char="•"/>
            </a:pPr>
            <a:r>
              <a:rPr lang="en-GB" sz="2000" dirty="0">
                <a:latin typeface="Arial" panose="020B0604020202020204" pitchFamily="34" charset="0"/>
                <a:cs typeface="Arial" panose="020B0604020202020204" pitchFamily="34" charset="0"/>
              </a:rPr>
              <a:t>Improving patient experience and outcomes</a:t>
            </a:r>
          </a:p>
          <a:p>
            <a:pPr marL="285750" indent="-285750">
              <a:spcBef>
                <a:spcPts val="600"/>
              </a:spcBef>
              <a:spcAft>
                <a:spcPts val="600"/>
              </a:spcAft>
              <a:buFont typeface="Arial" panose="020B0604020202020204" pitchFamily="34" charset="0"/>
              <a:buChar char="•"/>
            </a:pPr>
            <a:r>
              <a:rPr lang="en-GB" sz="2000" dirty="0">
                <a:latin typeface="Arial" panose="020B0604020202020204" pitchFamily="34" charset="0"/>
                <a:cs typeface="Arial" panose="020B0604020202020204" pitchFamily="34" charset="0"/>
              </a:rPr>
              <a:t>That people with SMI will have improved  access to mental health support and improved care coordination</a:t>
            </a:r>
          </a:p>
          <a:p>
            <a:pPr marL="285750" indent="-285750">
              <a:spcBef>
                <a:spcPts val="600"/>
              </a:spcBef>
              <a:spcAft>
                <a:spcPts val="600"/>
              </a:spcAft>
              <a:buFont typeface="Arial" panose="020B0604020202020204" pitchFamily="34" charset="0"/>
              <a:buChar char="•"/>
            </a:pPr>
            <a:r>
              <a:rPr lang="en-GB" sz="2000" dirty="0">
                <a:latin typeface="Arial" panose="020B0604020202020204" pitchFamily="34" charset="0"/>
                <a:cs typeface="Arial" panose="020B0604020202020204" pitchFamily="34" charset="0"/>
              </a:rPr>
              <a:t>That care and support delivered will be truly orientated towards the promotion and maximisation of individuals health, wellbeing and independence</a:t>
            </a:r>
          </a:p>
          <a:p>
            <a:pPr marL="285750" indent="-285750">
              <a:spcBef>
                <a:spcPts val="600"/>
              </a:spcBef>
              <a:spcAft>
                <a:spcPts val="600"/>
              </a:spcAft>
              <a:buFont typeface="Arial" panose="020B0604020202020204" pitchFamily="34" charset="0"/>
              <a:buChar char="•"/>
            </a:pPr>
            <a:r>
              <a:rPr lang="en-GB" sz="2000" dirty="0">
                <a:latin typeface="Arial" panose="020B0604020202020204" pitchFamily="34" charset="0"/>
                <a:cs typeface="Arial" panose="020B0604020202020204" pitchFamily="34" charset="0"/>
              </a:rPr>
              <a:t>That health inequalities often faced by people with SMI will be reduced</a:t>
            </a:r>
          </a:p>
          <a:p>
            <a:pPr marL="285750" indent="-285750">
              <a:spcBef>
                <a:spcPts val="600"/>
              </a:spcBef>
              <a:spcAft>
                <a:spcPts val="600"/>
              </a:spcAft>
              <a:buFont typeface="Arial" panose="020B0604020202020204" pitchFamily="34" charset="0"/>
              <a:buChar char="•"/>
            </a:pPr>
            <a:r>
              <a:rPr lang="en-GB" sz="2000" dirty="0">
                <a:latin typeface="Arial" panose="020B0604020202020204" pitchFamily="34" charset="0"/>
                <a:cs typeface="Arial" panose="020B0604020202020204" pitchFamily="34" charset="0"/>
              </a:rPr>
              <a:t>That new community models will deliver true integration of care and support across ‘secondary’ MH services, the VCS, primary care, social care, community assets as well as other physical healthcare provision. </a:t>
            </a:r>
          </a:p>
        </p:txBody>
      </p:sp>
    </p:spTree>
    <p:extLst>
      <p:ext uri="{BB962C8B-B14F-4D97-AF65-F5344CB8AC3E}">
        <p14:creationId xmlns:p14="http://schemas.microsoft.com/office/powerpoint/2010/main" val="502244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6075" y="630431"/>
            <a:ext cx="3638765" cy="791110"/>
          </a:xfrm>
          <a:prstGeom prst="rect">
            <a:avLst/>
          </a:prstGeom>
          <a:solidFill>
            <a:schemeClr val="bg1"/>
          </a:solidFill>
        </p:spPr>
        <p:txBody>
          <a:bodyPr wrap="square" rtlCol="0">
            <a:spAutoFit/>
          </a:bodyPr>
          <a:lstStyle/>
          <a:p>
            <a:endParaRPr lang="en-GB" dirty="0">
              <a:solidFill>
                <a:prstClr val="black"/>
              </a:solidFill>
            </a:endParaRPr>
          </a:p>
        </p:txBody>
      </p:sp>
      <p:sp>
        <p:nvSpPr>
          <p:cNvPr id="5" name="Content Placeholder 1"/>
          <p:cNvSpPr txBox="1">
            <a:spLocks/>
          </p:cNvSpPr>
          <p:nvPr/>
        </p:nvSpPr>
        <p:spPr>
          <a:xfrm>
            <a:off x="4900773" y="195868"/>
            <a:ext cx="4551452" cy="739082"/>
          </a:xfrm>
          <a:prstGeom prst="rect">
            <a:avLst/>
          </a:prstGeom>
        </p:spPr>
        <p:txBody>
          <a:bodyPr lIns="0" tIns="0" rIns="0" bIns="0"/>
          <a:lstStyle>
            <a:lvl1pPr marL="0" indent="0" algn="l" defTabSz="609585" rtl="0" eaLnBrk="1" latinLnBrk="0" hangingPunct="1">
              <a:spcBef>
                <a:spcPct val="20000"/>
              </a:spcBef>
              <a:buFont typeface="Arial"/>
              <a:buNone/>
              <a:defRPr sz="4000" kern="1200" baseline="0">
                <a:solidFill>
                  <a:srgbClr val="005EB8"/>
                </a:solidFill>
                <a:latin typeface="Arial" panose="020B0604020202020204" pitchFamily="34" charset="0"/>
                <a:ea typeface="+mn-ea"/>
                <a:cs typeface="Arial" panose="020B0604020202020204" pitchFamily="34" charset="0"/>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endParaRPr lang="en-GB" sz="3600" b="1" dirty="0"/>
          </a:p>
        </p:txBody>
      </p:sp>
      <p:grpSp>
        <p:nvGrpSpPr>
          <p:cNvPr id="10" name="Group 9"/>
          <p:cNvGrpSpPr/>
          <p:nvPr/>
        </p:nvGrpSpPr>
        <p:grpSpPr>
          <a:xfrm>
            <a:off x="177054" y="187793"/>
            <a:ext cx="11842490" cy="1086202"/>
            <a:chOff x="177054" y="187793"/>
            <a:chExt cx="11842490" cy="1086202"/>
          </a:xfrm>
        </p:grpSpPr>
        <p:sp>
          <p:nvSpPr>
            <p:cNvPr id="4" name="TextBox 3"/>
            <p:cNvSpPr txBox="1"/>
            <p:nvPr/>
          </p:nvSpPr>
          <p:spPr>
            <a:xfrm>
              <a:off x="10048125" y="482885"/>
              <a:ext cx="1890445" cy="791110"/>
            </a:xfrm>
            <a:prstGeom prst="rect">
              <a:avLst/>
            </a:prstGeom>
            <a:solidFill>
              <a:schemeClr val="bg1"/>
            </a:solidFill>
          </p:spPr>
          <p:txBody>
            <a:bodyPr wrap="square" rtlCol="0">
              <a:spAutoFit/>
            </a:bodyPr>
            <a:lstStyle/>
            <a:p>
              <a:endParaRPr lang="en-GB" dirty="0">
                <a:solidFill>
                  <a:prstClr val="black"/>
                </a:solidFill>
              </a:endParaRPr>
            </a:p>
          </p:txBody>
        </p:sp>
        <p:sp>
          <p:nvSpPr>
            <p:cNvPr id="7" name="Rectangle 6">
              <a:extLst>
                <a:ext uri="{FF2B5EF4-FFF2-40B4-BE49-F238E27FC236}">
                  <a16:creationId xmlns:a16="http://schemas.microsoft.com/office/drawing/2014/main" xmlns="" id="{1853443F-3D75-4B53-851C-06D791C7E88C}"/>
                </a:ext>
              </a:extLst>
            </p:cNvPr>
            <p:cNvSpPr/>
            <p:nvPr/>
          </p:nvSpPr>
          <p:spPr>
            <a:xfrm>
              <a:off x="177054" y="187793"/>
              <a:ext cx="10334877" cy="590183"/>
            </a:xfrm>
            <a:prstGeom prst="rect">
              <a:avLst/>
            </a:prstGeom>
            <a:solidFill>
              <a:srgbClr val="005EB8"/>
            </a:solidFill>
            <a:ln w="9525" cap="flat" cmpd="sng" algn="ctr">
              <a:noFill/>
              <a:prstDash val="solid"/>
            </a:ln>
            <a:effectLst/>
          </p:spPr>
          <p:txBody>
            <a:bodyPr rtlCol="0" anchor="ctr"/>
            <a:lstStyle/>
            <a:p>
              <a:r>
                <a:rPr lang="en-US" sz="2400" b="1" dirty="0">
                  <a:solidFill>
                    <a:prstClr val="white"/>
                  </a:solidFill>
                  <a:latin typeface="Arial" panose="020B0604020202020204" pitchFamily="34" charset="0"/>
                  <a:cs typeface="Arial" panose="020B0604020202020204" pitchFamily="34" charset="0"/>
                </a:rPr>
                <a:t>Common principles of NCL community models (draft) </a:t>
              </a:r>
            </a:p>
          </p:txBody>
        </p:sp>
        <p:pic>
          <p:nvPicPr>
            <p:cNvPr id="8" name="Picture 7">
              <a:extLst>
                <a:ext uri="{FF2B5EF4-FFF2-40B4-BE49-F238E27FC236}">
                  <a16:creationId xmlns:a16="http://schemas.microsoft.com/office/drawing/2014/main" xmlns="" id="{3E0B4CE5-ADEC-453A-8E8E-F82E692B7575}"/>
                </a:ext>
              </a:extLst>
            </p:cNvPr>
            <p:cNvPicPr>
              <a:picLocks noChangeAspect="1"/>
            </p:cNvPicPr>
            <p:nvPr/>
          </p:nvPicPr>
          <p:blipFill>
            <a:blip r:embed="rId2"/>
            <a:stretch>
              <a:fillRect/>
            </a:stretch>
          </p:blipFill>
          <p:spPr>
            <a:xfrm>
              <a:off x="10672211" y="187793"/>
              <a:ext cx="1347333" cy="590183"/>
            </a:xfrm>
            <a:prstGeom prst="rect">
              <a:avLst/>
            </a:prstGeom>
          </p:spPr>
        </p:pic>
      </p:grpSp>
      <p:sp>
        <p:nvSpPr>
          <p:cNvPr id="3" name="Rectangle 2"/>
          <p:cNvSpPr/>
          <p:nvPr/>
        </p:nvSpPr>
        <p:spPr>
          <a:xfrm>
            <a:off x="367748" y="943025"/>
            <a:ext cx="11482831" cy="5686172"/>
          </a:xfrm>
          <a:prstGeom prst="rect">
            <a:avLst/>
          </a:prstGeom>
        </p:spPr>
        <p:txBody>
          <a:bodyPr wrap="square">
            <a:spAutoFit/>
          </a:bodyPr>
          <a:lstStyle/>
          <a:p>
            <a:pPr>
              <a:spcAft>
                <a:spcPts val="900"/>
              </a:spcAft>
            </a:pPr>
            <a:r>
              <a:rPr lang="en-GB" sz="1400" b="1" dirty="0">
                <a:latin typeface="Arial" panose="020B0604020202020204" pitchFamily="34" charset="0"/>
                <a:cs typeface="Arial" panose="020B0604020202020204" pitchFamily="34" charset="0"/>
              </a:rPr>
              <a:t>NHSE guidance (October 2020): </a:t>
            </a:r>
          </a:p>
          <a:p>
            <a:pPr>
              <a:spcAft>
                <a:spcPts val="900"/>
              </a:spcAft>
            </a:pPr>
            <a:r>
              <a:rPr lang="en-GB" sz="1400" i="1" dirty="0">
                <a:latin typeface="Arial" panose="020B0604020202020204" pitchFamily="34" charset="0"/>
                <a:cs typeface="Arial" panose="020B0604020202020204" pitchFamily="34" charset="0"/>
              </a:rPr>
              <a:t>“Mental health providers are being asked to lead transformation of community mental health services (CMHS) in partnership with PCNs and CCGs, as well as local authorities and the Voluntary, Community and Social Enterprise sector (VCSE), service users, families, carers and communities, to create a new, flexible, proactive model of community-based mental health care for people with moderate to severe mental illnesses across a range of diagnoses and needs, in line with the Community Mental Health Framework for Adults &amp; Older Adults.”</a:t>
            </a:r>
          </a:p>
          <a:p>
            <a:pPr>
              <a:spcAft>
                <a:spcPts val="900"/>
              </a:spcAft>
            </a:pPr>
            <a:r>
              <a:rPr lang="en-GB" sz="1400" b="1" dirty="0">
                <a:latin typeface="Arial" panose="020B0604020202020204" pitchFamily="34" charset="0"/>
                <a:cs typeface="Arial" panose="020B0604020202020204" pitchFamily="34" charset="0"/>
              </a:rPr>
              <a:t>New NCL models must: </a:t>
            </a:r>
          </a:p>
          <a:p>
            <a:pPr marL="285750" indent="-285750">
              <a:lnSpc>
                <a:spcPct val="100000"/>
              </a:lnSpc>
              <a:spcBef>
                <a:spcPts val="0"/>
              </a:spcBef>
              <a:spcAft>
                <a:spcPts val="900"/>
              </a:spcAft>
              <a:buFont typeface="Arial" panose="020B0604020202020204" pitchFamily="34" charset="0"/>
              <a:buChar char="•"/>
            </a:pPr>
            <a:r>
              <a:rPr lang="en-GB" sz="1400" dirty="0">
                <a:latin typeface="Arial" panose="020B0604020202020204" pitchFamily="34" charset="0"/>
                <a:cs typeface="Arial" panose="020B0604020202020204" pitchFamily="34" charset="0"/>
              </a:rPr>
              <a:t>Remove the barriers that service users currently experience between primary and secondary care – including to improve physical health care for people with severe mental illnesses – and between different secondary care community teams</a:t>
            </a:r>
          </a:p>
          <a:p>
            <a:pPr marL="285750" indent="-285750">
              <a:lnSpc>
                <a:spcPct val="100000"/>
              </a:lnSpc>
              <a:spcBef>
                <a:spcPts val="0"/>
              </a:spcBef>
              <a:spcAft>
                <a:spcPts val="900"/>
              </a:spcAft>
              <a:buFont typeface="Arial" panose="020B0604020202020204" pitchFamily="34" charset="0"/>
              <a:buChar char="•"/>
            </a:pPr>
            <a:r>
              <a:rPr lang="en-GB" sz="1400" dirty="0">
                <a:latin typeface="Arial" panose="020B0604020202020204" pitchFamily="34" charset="0"/>
                <a:cs typeface="Arial" panose="020B0604020202020204" pitchFamily="34" charset="0"/>
              </a:rPr>
              <a:t>Ensure that people can access care, treatment and support at the earliest point of need</a:t>
            </a:r>
          </a:p>
          <a:p>
            <a:pPr marL="285750" indent="-285750">
              <a:lnSpc>
                <a:spcPct val="100000"/>
              </a:lnSpc>
              <a:spcBef>
                <a:spcPts val="0"/>
              </a:spcBef>
              <a:spcAft>
                <a:spcPts val="900"/>
              </a:spcAft>
              <a:buFont typeface="Arial" panose="020B0604020202020204" pitchFamily="34" charset="0"/>
              <a:buChar char="•"/>
            </a:pPr>
            <a:r>
              <a:rPr lang="en-GB" sz="1400" dirty="0">
                <a:latin typeface="Arial" panose="020B0604020202020204" pitchFamily="34" charset="0"/>
                <a:cs typeface="Arial" panose="020B0604020202020204" pitchFamily="34" charset="0"/>
              </a:rPr>
              <a:t>Be accessible to all regardless of age, diagnosis, condition, co-existing needs, ethnicity or socio-economic status</a:t>
            </a:r>
          </a:p>
          <a:p>
            <a:pPr marL="285750" indent="-285750">
              <a:lnSpc>
                <a:spcPct val="100000"/>
              </a:lnSpc>
              <a:spcBef>
                <a:spcPts val="0"/>
              </a:spcBef>
              <a:spcAft>
                <a:spcPts val="900"/>
              </a:spcAft>
              <a:buFont typeface="Arial" panose="020B0604020202020204" pitchFamily="34" charset="0"/>
              <a:buChar char="•"/>
            </a:pPr>
            <a:r>
              <a:rPr lang="en-GB" sz="1400" dirty="0">
                <a:latin typeface="Arial" panose="020B0604020202020204" pitchFamily="34" charset="0"/>
                <a:cs typeface="Arial" panose="020B0604020202020204" pitchFamily="34" charset="0"/>
              </a:rPr>
              <a:t>Proactively address health inequalities (e.g. SMI physical health, BAME communities)</a:t>
            </a:r>
          </a:p>
          <a:p>
            <a:pPr marL="285750" indent="-285750">
              <a:lnSpc>
                <a:spcPct val="100000"/>
              </a:lnSpc>
              <a:spcBef>
                <a:spcPts val="0"/>
              </a:spcBef>
              <a:spcAft>
                <a:spcPts val="900"/>
              </a:spcAft>
              <a:buFont typeface="Arial" panose="020B0604020202020204" pitchFamily="34" charset="0"/>
              <a:buChar char="•"/>
            </a:pPr>
            <a:r>
              <a:rPr lang="en-GB" sz="1400" dirty="0">
                <a:latin typeface="Arial" panose="020B0604020202020204" pitchFamily="34" charset="0"/>
                <a:cs typeface="Arial" panose="020B0604020202020204" pitchFamily="34" charset="0"/>
              </a:rPr>
              <a:t>Address the social determinants of health and wellbeing and overall quality of life including social isolation and issues relating to employment, finances, benefits and housing</a:t>
            </a:r>
          </a:p>
          <a:p>
            <a:pPr marL="285750" indent="-285750">
              <a:lnSpc>
                <a:spcPct val="100000"/>
              </a:lnSpc>
              <a:spcBef>
                <a:spcPts val="0"/>
              </a:spcBef>
              <a:spcAft>
                <a:spcPts val="900"/>
              </a:spcAft>
              <a:buFont typeface="Arial" panose="020B0604020202020204" pitchFamily="34" charset="0"/>
              <a:buChar char="•"/>
            </a:pPr>
            <a:r>
              <a:rPr lang="en-GB" sz="1400" dirty="0">
                <a:latin typeface="Arial" panose="020B0604020202020204" pitchFamily="34" charset="0"/>
                <a:cs typeface="Arial" panose="020B0604020202020204" pitchFamily="34" charset="0"/>
              </a:rPr>
              <a:t>Be based on cross-sector collaboration including with local authorities, the voluntary sector, housing and substance misuse services</a:t>
            </a:r>
          </a:p>
          <a:p>
            <a:pPr marL="285750" indent="-285750">
              <a:lnSpc>
                <a:spcPct val="100000"/>
              </a:lnSpc>
              <a:spcBef>
                <a:spcPts val="0"/>
              </a:spcBef>
              <a:spcAft>
                <a:spcPts val="900"/>
              </a:spcAft>
              <a:buFont typeface="Arial" panose="020B0604020202020204" pitchFamily="34" charset="0"/>
              <a:buChar char="•"/>
            </a:pPr>
            <a:r>
              <a:rPr lang="en-GB" sz="1400" dirty="0">
                <a:latin typeface="Arial" panose="020B0604020202020204" pitchFamily="34" charset="0"/>
                <a:cs typeface="Arial" panose="020B0604020202020204" pitchFamily="34" charset="0"/>
              </a:rPr>
              <a:t>Include a significant role for the voluntary sector in prevention, recovery and community participation</a:t>
            </a:r>
          </a:p>
          <a:p>
            <a:pPr marL="285750" indent="-285750">
              <a:lnSpc>
                <a:spcPct val="100000"/>
              </a:lnSpc>
              <a:spcBef>
                <a:spcPts val="0"/>
              </a:spcBef>
              <a:spcAft>
                <a:spcPts val="900"/>
              </a:spcAft>
              <a:buFont typeface="Arial" panose="020B0604020202020204" pitchFamily="34" charset="0"/>
              <a:buChar char="•"/>
            </a:pPr>
            <a:r>
              <a:rPr lang="en-GB" sz="1400" dirty="0">
                <a:latin typeface="Arial" panose="020B0604020202020204" pitchFamily="34" charset="0"/>
                <a:cs typeface="Arial" panose="020B0604020202020204" pitchFamily="34" charset="0"/>
              </a:rPr>
              <a:t>Provide strengths-based, personalised and co-produced care, with a single care plan</a:t>
            </a:r>
          </a:p>
          <a:p>
            <a:pPr marL="285750" indent="-285750">
              <a:lnSpc>
                <a:spcPct val="100000"/>
              </a:lnSpc>
              <a:spcBef>
                <a:spcPts val="0"/>
              </a:spcBef>
              <a:spcAft>
                <a:spcPts val="900"/>
              </a:spcAft>
              <a:buFont typeface="Arial" panose="020B0604020202020204" pitchFamily="34" charset="0"/>
              <a:buChar char="•"/>
            </a:pPr>
            <a:r>
              <a:rPr lang="en-GB" sz="1400" dirty="0">
                <a:latin typeface="Arial" panose="020B0604020202020204" pitchFamily="34" charset="0"/>
                <a:cs typeface="Arial" panose="020B0604020202020204" pitchFamily="34" charset="0"/>
              </a:rPr>
              <a:t>Be co-produced with people with lived experience, as well as carers and local communities </a:t>
            </a:r>
          </a:p>
          <a:p>
            <a:pPr marL="285750" indent="-285750">
              <a:lnSpc>
                <a:spcPct val="100000"/>
              </a:lnSpc>
              <a:spcBef>
                <a:spcPts val="0"/>
              </a:spcBef>
              <a:spcAft>
                <a:spcPts val="900"/>
              </a:spcAft>
              <a:buFont typeface="Arial" panose="020B0604020202020204" pitchFamily="34" charset="0"/>
              <a:buChar char="•"/>
            </a:pPr>
            <a:r>
              <a:rPr lang="en-GB" sz="1400" dirty="0">
                <a:latin typeface="Arial" panose="020B0604020202020204" pitchFamily="34" charset="0"/>
                <a:cs typeface="Arial" panose="020B0604020202020204" pitchFamily="34" charset="0"/>
              </a:rPr>
              <a:t>Provide evidence-based and trauma-informed care</a:t>
            </a:r>
          </a:p>
          <a:p>
            <a:pPr marL="285750" indent="-285750">
              <a:lnSpc>
                <a:spcPct val="100000"/>
              </a:lnSpc>
              <a:spcBef>
                <a:spcPts val="0"/>
              </a:spcBef>
              <a:spcAft>
                <a:spcPts val="900"/>
              </a:spcAft>
              <a:buFont typeface="Arial" panose="020B0604020202020204" pitchFamily="34" charset="0"/>
              <a:buChar char="•"/>
            </a:pPr>
            <a:r>
              <a:rPr lang="en-GB" sz="1400" dirty="0">
                <a:latin typeface="Arial" panose="020B0604020202020204" pitchFamily="34" charset="0"/>
                <a:cs typeface="Arial" panose="020B0604020202020204" pitchFamily="34" charset="0"/>
              </a:rPr>
              <a:t>Optimise data and information sharing across organisations</a:t>
            </a:r>
          </a:p>
        </p:txBody>
      </p:sp>
    </p:spTree>
    <p:extLst>
      <p:ext uri="{BB962C8B-B14F-4D97-AF65-F5344CB8AC3E}">
        <p14:creationId xmlns:p14="http://schemas.microsoft.com/office/powerpoint/2010/main" val="136876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6075" y="630431"/>
            <a:ext cx="3638765" cy="791110"/>
          </a:xfrm>
          <a:prstGeom prst="rect">
            <a:avLst/>
          </a:prstGeom>
          <a:solidFill>
            <a:schemeClr val="bg1"/>
          </a:solidFill>
        </p:spPr>
        <p:txBody>
          <a:bodyPr wrap="square" rtlCol="0">
            <a:spAutoFit/>
          </a:bodyPr>
          <a:lstStyle/>
          <a:p>
            <a:endParaRPr lang="en-GB" dirty="0">
              <a:solidFill>
                <a:prstClr val="black"/>
              </a:solidFill>
            </a:endParaRPr>
          </a:p>
        </p:txBody>
      </p:sp>
      <p:sp>
        <p:nvSpPr>
          <p:cNvPr id="5" name="Content Placeholder 1"/>
          <p:cNvSpPr txBox="1">
            <a:spLocks/>
          </p:cNvSpPr>
          <p:nvPr/>
        </p:nvSpPr>
        <p:spPr>
          <a:xfrm>
            <a:off x="4900773" y="195868"/>
            <a:ext cx="4551452" cy="739082"/>
          </a:xfrm>
          <a:prstGeom prst="rect">
            <a:avLst/>
          </a:prstGeom>
        </p:spPr>
        <p:txBody>
          <a:bodyPr lIns="0" tIns="0" rIns="0" bIns="0"/>
          <a:lstStyle>
            <a:lvl1pPr marL="0" indent="0" algn="l" defTabSz="609585" rtl="0" eaLnBrk="1" latinLnBrk="0" hangingPunct="1">
              <a:spcBef>
                <a:spcPct val="20000"/>
              </a:spcBef>
              <a:buFont typeface="Arial"/>
              <a:buNone/>
              <a:defRPr sz="4000" kern="1200" baseline="0">
                <a:solidFill>
                  <a:srgbClr val="005EB8"/>
                </a:solidFill>
                <a:latin typeface="Arial" panose="020B0604020202020204" pitchFamily="34" charset="0"/>
                <a:ea typeface="+mn-ea"/>
                <a:cs typeface="Arial" panose="020B0604020202020204" pitchFamily="34" charset="0"/>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endParaRPr lang="en-GB" sz="3600" b="1" dirty="0"/>
          </a:p>
        </p:txBody>
      </p:sp>
      <p:grpSp>
        <p:nvGrpSpPr>
          <p:cNvPr id="10" name="Group 9"/>
          <p:cNvGrpSpPr/>
          <p:nvPr/>
        </p:nvGrpSpPr>
        <p:grpSpPr>
          <a:xfrm>
            <a:off x="177054" y="187793"/>
            <a:ext cx="11842490" cy="1086202"/>
            <a:chOff x="177054" y="187793"/>
            <a:chExt cx="11842490" cy="1086202"/>
          </a:xfrm>
        </p:grpSpPr>
        <p:sp>
          <p:nvSpPr>
            <p:cNvPr id="4" name="TextBox 3"/>
            <p:cNvSpPr txBox="1"/>
            <p:nvPr/>
          </p:nvSpPr>
          <p:spPr>
            <a:xfrm>
              <a:off x="10048125" y="482885"/>
              <a:ext cx="1890445" cy="791110"/>
            </a:xfrm>
            <a:prstGeom prst="rect">
              <a:avLst/>
            </a:prstGeom>
            <a:solidFill>
              <a:schemeClr val="bg1"/>
            </a:solidFill>
          </p:spPr>
          <p:txBody>
            <a:bodyPr wrap="square" rtlCol="0">
              <a:spAutoFit/>
            </a:bodyPr>
            <a:lstStyle/>
            <a:p>
              <a:endParaRPr lang="en-GB" dirty="0">
                <a:solidFill>
                  <a:prstClr val="black"/>
                </a:solidFill>
              </a:endParaRPr>
            </a:p>
          </p:txBody>
        </p:sp>
        <p:sp>
          <p:nvSpPr>
            <p:cNvPr id="7" name="Rectangle 6">
              <a:extLst>
                <a:ext uri="{FF2B5EF4-FFF2-40B4-BE49-F238E27FC236}">
                  <a16:creationId xmlns:a16="http://schemas.microsoft.com/office/drawing/2014/main" xmlns="" id="{1853443F-3D75-4B53-851C-06D791C7E88C}"/>
                </a:ext>
              </a:extLst>
            </p:cNvPr>
            <p:cNvSpPr/>
            <p:nvPr/>
          </p:nvSpPr>
          <p:spPr>
            <a:xfrm>
              <a:off x="177054" y="187793"/>
              <a:ext cx="10334877" cy="590183"/>
            </a:xfrm>
            <a:prstGeom prst="rect">
              <a:avLst/>
            </a:prstGeom>
            <a:solidFill>
              <a:srgbClr val="005EB8"/>
            </a:solidFill>
            <a:ln w="9525" cap="flat" cmpd="sng" algn="ctr">
              <a:noFill/>
              <a:prstDash val="solid"/>
            </a:ln>
            <a:effectLst/>
          </p:spPr>
          <p:txBody>
            <a:bodyPr rtlCol="0" anchor="ctr"/>
            <a:lstStyle/>
            <a:p>
              <a:r>
                <a:rPr lang="en-GB" sz="2400" b="1" dirty="0">
                  <a:solidFill>
                    <a:prstClr val="white"/>
                  </a:solidFill>
                  <a:latin typeface="Arial" panose="020B0604020202020204" pitchFamily="34" charset="0"/>
                  <a:cs typeface="Arial" panose="020B0604020202020204" pitchFamily="34" charset="0"/>
                </a:rPr>
                <a:t>What benefits should the new model bring</a:t>
              </a:r>
            </a:p>
          </p:txBody>
        </p:sp>
        <p:pic>
          <p:nvPicPr>
            <p:cNvPr id="8" name="Picture 7">
              <a:extLst>
                <a:ext uri="{FF2B5EF4-FFF2-40B4-BE49-F238E27FC236}">
                  <a16:creationId xmlns:a16="http://schemas.microsoft.com/office/drawing/2014/main" xmlns="" id="{3E0B4CE5-ADEC-453A-8E8E-F82E692B7575}"/>
                </a:ext>
              </a:extLst>
            </p:cNvPr>
            <p:cNvPicPr>
              <a:picLocks noChangeAspect="1"/>
            </p:cNvPicPr>
            <p:nvPr/>
          </p:nvPicPr>
          <p:blipFill>
            <a:blip r:embed="rId2"/>
            <a:stretch>
              <a:fillRect/>
            </a:stretch>
          </p:blipFill>
          <p:spPr>
            <a:xfrm>
              <a:off x="10672211" y="187793"/>
              <a:ext cx="1347333" cy="590183"/>
            </a:xfrm>
            <a:prstGeom prst="rect">
              <a:avLst/>
            </a:prstGeom>
          </p:spPr>
        </p:pic>
      </p:grpSp>
      <p:graphicFrame>
        <p:nvGraphicFramePr>
          <p:cNvPr id="2" name="Table 10">
            <a:extLst>
              <a:ext uri="{FF2B5EF4-FFF2-40B4-BE49-F238E27FC236}">
                <a16:creationId xmlns:a16="http://schemas.microsoft.com/office/drawing/2014/main" xmlns="" id="{85C3B2A4-DCA2-44DC-B9C1-98F91C3536D1}"/>
              </a:ext>
            </a:extLst>
          </p:cNvPr>
          <p:cNvGraphicFramePr>
            <a:graphicFrameLocks noGrp="1"/>
          </p:cNvGraphicFramePr>
          <p:nvPr>
            <p:extLst>
              <p:ext uri="{D42A27DB-BD31-4B8C-83A1-F6EECF244321}">
                <p14:modId xmlns:p14="http://schemas.microsoft.com/office/powerpoint/2010/main" val="2842327274"/>
              </p:ext>
            </p:extLst>
          </p:nvPr>
        </p:nvGraphicFramePr>
        <p:xfrm>
          <a:off x="177054" y="1073068"/>
          <a:ext cx="11842490" cy="5547479"/>
        </p:xfrm>
        <a:graphic>
          <a:graphicData uri="http://schemas.openxmlformats.org/drawingml/2006/table">
            <a:tbl>
              <a:tblPr firstRow="1" bandRow="1">
                <a:tableStyleId>{21E4AEA4-8DFA-4A89-87EB-49C32662AFE0}</a:tableStyleId>
              </a:tblPr>
              <a:tblGrid>
                <a:gridCol w="5921245">
                  <a:extLst>
                    <a:ext uri="{9D8B030D-6E8A-4147-A177-3AD203B41FA5}">
                      <a16:colId xmlns:a16="http://schemas.microsoft.com/office/drawing/2014/main" xmlns="" val="919914581"/>
                    </a:ext>
                  </a:extLst>
                </a:gridCol>
                <a:gridCol w="5921245">
                  <a:extLst>
                    <a:ext uri="{9D8B030D-6E8A-4147-A177-3AD203B41FA5}">
                      <a16:colId xmlns:a16="http://schemas.microsoft.com/office/drawing/2014/main" xmlns="" val="3467838250"/>
                    </a:ext>
                  </a:extLst>
                </a:gridCol>
              </a:tblGrid>
              <a:tr h="484484">
                <a:tc>
                  <a:txBody>
                    <a:bodyPr/>
                    <a:lstStyle/>
                    <a:p>
                      <a:r>
                        <a:rPr lang="en-GB" sz="1600" dirty="0"/>
                        <a:t>What it can be like at the moment</a:t>
                      </a:r>
                      <a:endParaRPr lang="en-GB" sz="1600" dirty="0">
                        <a:latin typeface="Arial" panose="020B0604020202020204" pitchFamily="34" charset="0"/>
                        <a:cs typeface="Arial" panose="020B0604020202020204" pitchFamily="34" charset="0"/>
                      </a:endParaRPr>
                    </a:p>
                  </a:txBody>
                  <a:tcPr/>
                </a:tc>
                <a:tc>
                  <a:txBody>
                    <a:bodyPr/>
                    <a:lstStyle/>
                    <a:p>
                      <a:r>
                        <a:rPr lang="en-GB" sz="1600" dirty="0"/>
                        <a:t>What we want it to be like in the new model</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75510920"/>
                  </a:ext>
                </a:extLst>
              </a:tr>
              <a:tr h="878172">
                <a:tc>
                  <a:txBody>
                    <a:bodyPr/>
                    <a:lstStyle/>
                    <a:p>
                      <a:pPr algn="l"/>
                      <a:r>
                        <a:rPr lang="en-GB" sz="1400" u="none" strike="noStrike" baseline="0" dirty="0"/>
                        <a:t>Siloed care pathways, with large gaps between secondary mental health services and primary care.</a:t>
                      </a:r>
                      <a:endParaRPr lang="en-GB" sz="1400" dirty="0">
                        <a:latin typeface="Arial" panose="020B0604020202020204" pitchFamily="34" charset="0"/>
                        <a:cs typeface="Arial" panose="020B0604020202020204" pitchFamily="34" charset="0"/>
                      </a:endParaRPr>
                    </a:p>
                  </a:txBody>
                  <a:tcPr/>
                </a:tc>
                <a:tc>
                  <a:txBody>
                    <a:bodyPr/>
                    <a:lstStyle/>
                    <a:p>
                      <a:r>
                        <a:rPr lang="en-GB" sz="1400" dirty="0"/>
                        <a:t>Integrated support across primary-secondary care boundaries to manage fluctuating needs, with flexible ‘stepping up’ / ‘stepping down’ of care based on intensity of input required.</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381132867"/>
                  </a:ext>
                </a:extLst>
              </a:tr>
              <a:tr h="1518011">
                <a:tc>
                  <a:txBody>
                    <a:bodyPr/>
                    <a:lstStyle/>
                    <a:p>
                      <a:pPr algn="l"/>
                      <a:r>
                        <a:rPr lang="en-GB" sz="1400" u="none" strike="noStrike" kern="1200" baseline="0" dirty="0"/>
                        <a:t>Long waits for access to care, rejected referrals and hand-offs between services.</a:t>
                      </a:r>
                    </a:p>
                    <a:p>
                      <a:pPr algn="l"/>
                      <a:endParaRPr lang="en-GB" sz="1400" u="none" strike="noStrike" kern="1200" baseline="0" dirty="0"/>
                    </a:p>
                    <a:p>
                      <a:pPr algn="l"/>
                      <a:r>
                        <a:rPr lang="en-GB" sz="1400" u="none" strike="noStrike" kern="1200" baseline="0" dirty="0"/>
                        <a:t>Multiple teams with thresholds and different exclusion criteria: ‘a team for everything but a place for no one’.</a:t>
                      </a:r>
                      <a:endParaRPr lang="en-GB" sz="1400" b="0" i="0" u="none" strike="noStrike" kern="1200" baseline="0" dirty="0">
                        <a:solidFill>
                          <a:schemeClr val="dk1"/>
                        </a:solidFill>
                        <a:latin typeface="Arial" panose="020B0604020202020204" pitchFamily="34" charset="0"/>
                        <a:ea typeface="+mn-ea"/>
                        <a:cs typeface="+mn-cs"/>
                      </a:endParaRPr>
                    </a:p>
                  </a:txBody>
                  <a:tcPr/>
                </a:tc>
                <a:tc>
                  <a:txBody>
                    <a:bodyPr/>
                    <a:lstStyle/>
                    <a:p>
                      <a:pPr algn="l"/>
                      <a:r>
                        <a:rPr lang="en-GB" sz="1400" u="none" strike="noStrike" baseline="0" dirty="0"/>
                        <a:t>Shorter waiting times; removal of arbitrary exclusion criteria; proactive and inclusive care including for co-existing needs (such as substance misuse).</a:t>
                      </a:r>
                    </a:p>
                    <a:p>
                      <a:pPr algn="l"/>
                      <a:endParaRPr lang="en-GB" sz="1400" u="none" strike="noStrike" baseline="0" dirty="0"/>
                    </a:p>
                    <a:p>
                      <a:pPr algn="l"/>
                      <a:r>
                        <a:rPr lang="en-GB" sz="1400" u="none" strike="noStrike" baseline="0" dirty="0"/>
                        <a:t>Single, coherent integrated model with seamless, clear offer and a named key worker for all.</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426442900"/>
                  </a:ext>
                </a:extLst>
              </a:tr>
              <a:tr h="1542336">
                <a:tc>
                  <a:txBody>
                    <a:bodyPr/>
                    <a:lstStyle/>
                    <a:p>
                      <a:r>
                        <a:rPr lang="en-GB" sz="1400" u="none" strike="noStrike" kern="1200" baseline="0" dirty="0"/>
                        <a:t>Lack of responsive, accessible care leading to avoidable crises, admissions and detentions. </a:t>
                      </a:r>
                    </a:p>
                    <a:p>
                      <a:r>
                        <a:rPr lang="en-GB" sz="1400" u="none" strike="noStrike" kern="1200" baseline="0" dirty="0"/>
                        <a:t>
Particularly, limited support for people with complex or specific mental health needs such as eating disorders or ‘personality disorder’.</a:t>
                      </a:r>
                      <a:endParaRPr lang="en-GB" sz="1400" b="0" i="0" u="none" strike="noStrike" kern="1200" baseline="0" dirty="0">
                        <a:solidFill>
                          <a:schemeClr val="dk1"/>
                        </a:solidFill>
                        <a:latin typeface="ArialMT"/>
                        <a:ea typeface="+mn-ea"/>
                        <a:cs typeface="+mn-cs"/>
                      </a:endParaRPr>
                    </a:p>
                  </a:txBody>
                  <a:tcPr/>
                </a:tc>
                <a:tc>
                  <a:txBody>
                    <a:bodyPr/>
                    <a:lstStyle/>
                    <a:p>
                      <a:r>
                        <a:rPr lang="en-GB" sz="1400" dirty="0"/>
                        <a:t>A flexible, easily accessible and varied biopsychosocial community-based offer to keep people with SMI well in their own homes and communities.</a:t>
                      </a:r>
                    </a:p>
                    <a:p>
                      <a:endParaRPr lang="en-GB" sz="1400" dirty="0"/>
                    </a:p>
                    <a:p>
                      <a:r>
                        <a:rPr lang="en-GB" sz="1400" dirty="0"/>
                        <a:t>Improved timely access to evidence-based holistic care for specific and complex needs.</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755460946"/>
                  </a:ext>
                </a:extLst>
              </a:tr>
              <a:tr h="1124476">
                <a:tc>
                  <a:txBody>
                    <a:bodyPr/>
                    <a:lstStyle/>
                    <a:p>
                      <a:r>
                        <a:rPr lang="en-GB" sz="1400" kern="1200" dirty="0"/>
                        <a:t>CMHTs lacking a clear sense of purpose and identity, expected to do too much with too little</a:t>
                      </a:r>
                      <a:endParaRPr lang="en-GB" sz="14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r>
                        <a:rPr lang="en-GB" sz="1400" kern="1200" dirty="0"/>
                        <a:t>Renewed sense of purpose for community-based services operating in line with the CMH Framework, working in an integrated and multidisciplinary ‘whole system’ with partners across and outside of the NHS to improve the lives of people with severe MH problems</a:t>
                      </a:r>
                      <a:endParaRPr lang="en-GB" sz="14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xmlns="" val="1865745128"/>
                  </a:ext>
                </a:extLst>
              </a:tr>
            </a:tbl>
          </a:graphicData>
        </a:graphic>
      </p:graphicFrame>
    </p:spTree>
    <p:extLst>
      <p:ext uri="{BB962C8B-B14F-4D97-AF65-F5344CB8AC3E}">
        <p14:creationId xmlns:p14="http://schemas.microsoft.com/office/powerpoint/2010/main" val="1444106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
            <a:extLst>
              <a:ext uri="{FF2B5EF4-FFF2-40B4-BE49-F238E27FC236}">
                <a16:creationId xmlns:a16="http://schemas.microsoft.com/office/drawing/2014/main" xmlns="" id="{B30A15F4-1B7D-429A-B68A-464B1BBEBA8B}"/>
              </a:ext>
            </a:extLst>
          </p:cNvPr>
          <p:cNvSpPr/>
          <p:nvPr/>
        </p:nvSpPr>
        <p:spPr>
          <a:xfrm>
            <a:off x="596886" y="3958720"/>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5" name="Rounded Rectangle 5">
            <a:extLst>
              <a:ext uri="{FF2B5EF4-FFF2-40B4-BE49-F238E27FC236}">
                <a16:creationId xmlns:a16="http://schemas.microsoft.com/office/drawing/2014/main" xmlns="" id="{B1C14E2A-C2D4-4EA4-BDA5-FA559F928391}"/>
              </a:ext>
            </a:extLst>
          </p:cNvPr>
          <p:cNvSpPr/>
          <p:nvPr/>
        </p:nvSpPr>
        <p:spPr>
          <a:xfrm>
            <a:off x="604739" y="5044924"/>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6" name="Rounded Rectangle 6">
            <a:extLst>
              <a:ext uri="{FF2B5EF4-FFF2-40B4-BE49-F238E27FC236}">
                <a16:creationId xmlns:a16="http://schemas.microsoft.com/office/drawing/2014/main" xmlns="" id="{CF6FD0F3-0E6B-4AE6-B05C-276E29159665}"/>
              </a:ext>
            </a:extLst>
          </p:cNvPr>
          <p:cNvSpPr/>
          <p:nvPr/>
        </p:nvSpPr>
        <p:spPr>
          <a:xfrm>
            <a:off x="1346092" y="3969451"/>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7" name="Rounded Rectangle 7">
            <a:extLst>
              <a:ext uri="{FF2B5EF4-FFF2-40B4-BE49-F238E27FC236}">
                <a16:creationId xmlns:a16="http://schemas.microsoft.com/office/drawing/2014/main" xmlns="" id="{0620382A-73C3-44B1-8075-2530C75158EF}"/>
              </a:ext>
            </a:extLst>
          </p:cNvPr>
          <p:cNvSpPr/>
          <p:nvPr/>
        </p:nvSpPr>
        <p:spPr>
          <a:xfrm>
            <a:off x="1370135" y="5046876"/>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8" name="Rounded Rectangle 8">
            <a:extLst>
              <a:ext uri="{FF2B5EF4-FFF2-40B4-BE49-F238E27FC236}">
                <a16:creationId xmlns:a16="http://schemas.microsoft.com/office/drawing/2014/main" xmlns="" id="{211E6854-E29F-494D-B402-214A6F45E49F}"/>
              </a:ext>
            </a:extLst>
          </p:cNvPr>
          <p:cNvSpPr/>
          <p:nvPr/>
        </p:nvSpPr>
        <p:spPr>
          <a:xfrm>
            <a:off x="2076166" y="3959841"/>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9" name="Rounded Rectangle 9">
            <a:extLst>
              <a:ext uri="{FF2B5EF4-FFF2-40B4-BE49-F238E27FC236}">
                <a16:creationId xmlns:a16="http://schemas.microsoft.com/office/drawing/2014/main" xmlns="" id="{1BCCEC23-FE4F-466D-9E2A-152FB39E86D5}"/>
              </a:ext>
            </a:extLst>
          </p:cNvPr>
          <p:cNvSpPr/>
          <p:nvPr/>
        </p:nvSpPr>
        <p:spPr>
          <a:xfrm>
            <a:off x="2154113" y="5046717"/>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31" name="TextBox 30">
            <a:extLst>
              <a:ext uri="{FF2B5EF4-FFF2-40B4-BE49-F238E27FC236}">
                <a16:creationId xmlns:a16="http://schemas.microsoft.com/office/drawing/2014/main" xmlns="" id="{B70AC66D-2F08-48C1-9C17-C46CC383C6BC}"/>
              </a:ext>
            </a:extLst>
          </p:cNvPr>
          <p:cNvSpPr txBox="1"/>
          <p:nvPr/>
        </p:nvSpPr>
        <p:spPr>
          <a:xfrm>
            <a:off x="510242" y="3501919"/>
            <a:ext cx="2333767" cy="369332"/>
          </a:xfrm>
          <a:prstGeom prst="rect">
            <a:avLst/>
          </a:prstGeom>
          <a:noFill/>
        </p:spPr>
        <p:txBody>
          <a:bodyPr wrap="square" rtlCol="0">
            <a:spAutoFit/>
          </a:bodyPr>
          <a:lstStyle/>
          <a:p>
            <a:pPr algn="ctr"/>
            <a:r>
              <a:rPr lang="en-GB" b="1" dirty="0"/>
              <a:t>Barnet</a:t>
            </a:r>
          </a:p>
        </p:txBody>
      </p:sp>
      <p:sp>
        <p:nvSpPr>
          <p:cNvPr id="34" name="Right Bracket 33">
            <a:extLst>
              <a:ext uri="{FF2B5EF4-FFF2-40B4-BE49-F238E27FC236}">
                <a16:creationId xmlns:a16="http://schemas.microsoft.com/office/drawing/2014/main" xmlns="" id="{2AFAD028-7BA4-4A37-A4FE-E8B9B88C9F64}"/>
              </a:ext>
            </a:extLst>
          </p:cNvPr>
          <p:cNvSpPr/>
          <p:nvPr/>
        </p:nvSpPr>
        <p:spPr>
          <a:xfrm rot="5400000">
            <a:off x="6208274" y="664065"/>
            <a:ext cx="268424" cy="10912448"/>
          </a:xfrm>
          <a:prstGeom prst="righ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TextBox 34">
            <a:extLst>
              <a:ext uri="{FF2B5EF4-FFF2-40B4-BE49-F238E27FC236}">
                <a16:creationId xmlns:a16="http://schemas.microsoft.com/office/drawing/2014/main" xmlns="" id="{95FFCA84-ABA6-4D17-B581-BD24DF5C4070}"/>
              </a:ext>
            </a:extLst>
          </p:cNvPr>
          <p:cNvSpPr txBox="1"/>
          <p:nvPr/>
        </p:nvSpPr>
        <p:spPr>
          <a:xfrm>
            <a:off x="815801" y="6303791"/>
            <a:ext cx="10606038" cy="369332"/>
          </a:xfrm>
          <a:prstGeom prst="rect">
            <a:avLst/>
          </a:prstGeom>
          <a:noFill/>
        </p:spPr>
        <p:txBody>
          <a:bodyPr wrap="square" rtlCol="0">
            <a:spAutoFit/>
          </a:bodyPr>
          <a:lstStyle/>
          <a:p>
            <a:pPr algn="ctr"/>
            <a:r>
              <a:rPr lang="en-GB" b="1" dirty="0"/>
              <a:t>LEARNING NETWORK &amp; COMMUNITY OF PRACTICE</a:t>
            </a:r>
          </a:p>
        </p:txBody>
      </p:sp>
      <p:sp>
        <p:nvSpPr>
          <p:cNvPr id="36" name="TextBox 35">
            <a:extLst>
              <a:ext uri="{FF2B5EF4-FFF2-40B4-BE49-F238E27FC236}">
                <a16:creationId xmlns:a16="http://schemas.microsoft.com/office/drawing/2014/main" xmlns="" id="{45A61947-70F4-45CB-BCA1-0E9AB16B52AE}"/>
              </a:ext>
            </a:extLst>
          </p:cNvPr>
          <p:cNvSpPr txBox="1"/>
          <p:nvPr/>
        </p:nvSpPr>
        <p:spPr>
          <a:xfrm rot="16200000">
            <a:off x="-951050" y="4730466"/>
            <a:ext cx="2433748" cy="400110"/>
          </a:xfrm>
          <a:prstGeom prst="rect">
            <a:avLst/>
          </a:prstGeom>
          <a:noFill/>
        </p:spPr>
        <p:txBody>
          <a:bodyPr wrap="square" rtlCol="0">
            <a:spAutoFit/>
          </a:bodyPr>
          <a:lstStyle/>
          <a:p>
            <a:r>
              <a:rPr lang="en-GB" sz="2000" b="1" dirty="0"/>
              <a:t>Locally determined</a:t>
            </a:r>
          </a:p>
        </p:txBody>
      </p:sp>
      <p:sp>
        <p:nvSpPr>
          <p:cNvPr id="37" name="TextBox 36">
            <a:extLst>
              <a:ext uri="{FF2B5EF4-FFF2-40B4-BE49-F238E27FC236}">
                <a16:creationId xmlns:a16="http://schemas.microsoft.com/office/drawing/2014/main" xmlns="" id="{2CD0E4BA-3140-460D-8777-6431F9D5FE03}"/>
              </a:ext>
            </a:extLst>
          </p:cNvPr>
          <p:cNvSpPr txBox="1"/>
          <p:nvPr/>
        </p:nvSpPr>
        <p:spPr>
          <a:xfrm rot="16200000">
            <a:off x="-951051" y="2124274"/>
            <a:ext cx="2433748" cy="400110"/>
          </a:xfrm>
          <a:prstGeom prst="rect">
            <a:avLst/>
          </a:prstGeom>
          <a:noFill/>
        </p:spPr>
        <p:txBody>
          <a:bodyPr wrap="square" rtlCol="0">
            <a:spAutoFit/>
          </a:bodyPr>
          <a:lstStyle/>
          <a:p>
            <a:r>
              <a:rPr lang="en-GB" sz="2000" b="1" dirty="0"/>
              <a:t>Centrally determined</a:t>
            </a:r>
          </a:p>
        </p:txBody>
      </p:sp>
      <p:sp>
        <p:nvSpPr>
          <p:cNvPr id="38" name="TextBox 37">
            <a:extLst>
              <a:ext uri="{FF2B5EF4-FFF2-40B4-BE49-F238E27FC236}">
                <a16:creationId xmlns:a16="http://schemas.microsoft.com/office/drawing/2014/main" xmlns="" id="{D92B2D25-9C49-44EA-9982-257F0BA6DAED}"/>
              </a:ext>
            </a:extLst>
          </p:cNvPr>
          <p:cNvSpPr txBox="1"/>
          <p:nvPr/>
        </p:nvSpPr>
        <p:spPr>
          <a:xfrm>
            <a:off x="539827" y="4538533"/>
            <a:ext cx="11157986" cy="400110"/>
          </a:xfrm>
          <a:prstGeom prst="rect">
            <a:avLst/>
          </a:prstGeom>
          <a:noFill/>
        </p:spPr>
        <p:txBody>
          <a:bodyPr wrap="square" rtlCol="0">
            <a:spAutoFit/>
          </a:bodyPr>
          <a:lstStyle/>
          <a:p>
            <a:pPr algn="ctr"/>
            <a:r>
              <a:rPr lang="en-GB" sz="2000" dirty="0"/>
              <a:t>Innovation in design and delivery, partnerships, ICP engagement, population needs, community assets </a:t>
            </a:r>
          </a:p>
        </p:txBody>
      </p:sp>
      <p:sp>
        <p:nvSpPr>
          <p:cNvPr id="41" name="Rounded Rectangle 2055">
            <a:extLst>
              <a:ext uri="{FF2B5EF4-FFF2-40B4-BE49-F238E27FC236}">
                <a16:creationId xmlns:a16="http://schemas.microsoft.com/office/drawing/2014/main" xmlns="" id="{7F96FD10-62EA-409D-AE05-CEEDF40651FE}"/>
              </a:ext>
            </a:extLst>
          </p:cNvPr>
          <p:cNvSpPr/>
          <p:nvPr/>
        </p:nvSpPr>
        <p:spPr>
          <a:xfrm>
            <a:off x="740130" y="1280915"/>
            <a:ext cx="1752797" cy="13379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OVERARCHING PRINCIPLES</a:t>
            </a:r>
          </a:p>
        </p:txBody>
      </p:sp>
      <p:sp>
        <p:nvSpPr>
          <p:cNvPr id="42" name="Rounded Rectangle 47">
            <a:extLst>
              <a:ext uri="{FF2B5EF4-FFF2-40B4-BE49-F238E27FC236}">
                <a16:creationId xmlns:a16="http://schemas.microsoft.com/office/drawing/2014/main" xmlns="" id="{82D7053F-D74E-46C5-AA90-15CF601494EF}"/>
              </a:ext>
            </a:extLst>
          </p:cNvPr>
          <p:cNvSpPr/>
          <p:nvPr/>
        </p:nvSpPr>
        <p:spPr>
          <a:xfrm>
            <a:off x="2577886" y="1280913"/>
            <a:ext cx="1753200" cy="13379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MEASURES OF SUCCESS	</a:t>
            </a:r>
          </a:p>
        </p:txBody>
      </p:sp>
      <p:sp>
        <p:nvSpPr>
          <p:cNvPr id="43" name="Rounded Rectangle 48">
            <a:extLst>
              <a:ext uri="{FF2B5EF4-FFF2-40B4-BE49-F238E27FC236}">
                <a16:creationId xmlns:a16="http://schemas.microsoft.com/office/drawing/2014/main" xmlns="" id="{AC21F4CE-B290-4477-B5B4-A737E53E248E}"/>
              </a:ext>
            </a:extLst>
          </p:cNvPr>
          <p:cNvSpPr/>
          <p:nvPr/>
        </p:nvSpPr>
        <p:spPr>
          <a:xfrm>
            <a:off x="4412912" y="1280913"/>
            <a:ext cx="1753200" cy="13379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MUST-DOs</a:t>
            </a:r>
          </a:p>
        </p:txBody>
      </p:sp>
      <p:sp>
        <p:nvSpPr>
          <p:cNvPr id="44" name="Rounded Rectangle 49">
            <a:extLst>
              <a:ext uri="{FF2B5EF4-FFF2-40B4-BE49-F238E27FC236}">
                <a16:creationId xmlns:a16="http://schemas.microsoft.com/office/drawing/2014/main" xmlns="" id="{05094208-B5B1-4C8C-9EF5-341C080F88B2}"/>
              </a:ext>
            </a:extLst>
          </p:cNvPr>
          <p:cNvSpPr/>
          <p:nvPr/>
        </p:nvSpPr>
        <p:spPr>
          <a:xfrm>
            <a:off x="6247938" y="1280913"/>
            <a:ext cx="1836000" cy="13374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EVIDENCE BASE (e.g. NICE)</a:t>
            </a:r>
          </a:p>
        </p:txBody>
      </p:sp>
      <p:sp>
        <p:nvSpPr>
          <p:cNvPr id="45" name="Rounded Rectangle 50">
            <a:extLst>
              <a:ext uri="{FF2B5EF4-FFF2-40B4-BE49-F238E27FC236}">
                <a16:creationId xmlns:a16="http://schemas.microsoft.com/office/drawing/2014/main" xmlns="" id="{809AAA94-9F4A-4879-8D3C-392883964B7C}"/>
              </a:ext>
            </a:extLst>
          </p:cNvPr>
          <p:cNvSpPr/>
          <p:nvPr/>
        </p:nvSpPr>
        <p:spPr>
          <a:xfrm>
            <a:off x="8165764" y="1294199"/>
            <a:ext cx="1836000" cy="13374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EVALUATION CRITERIA</a:t>
            </a:r>
          </a:p>
        </p:txBody>
      </p:sp>
      <p:sp>
        <p:nvSpPr>
          <p:cNvPr id="46" name="Left-Right-Up Arrow 2">
            <a:extLst>
              <a:ext uri="{FF2B5EF4-FFF2-40B4-BE49-F238E27FC236}">
                <a16:creationId xmlns:a16="http://schemas.microsoft.com/office/drawing/2014/main" xmlns="" id="{4C966FC6-76B0-44D1-90D1-929A7F473633}"/>
              </a:ext>
            </a:extLst>
          </p:cNvPr>
          <p:cNvSpPr/>
          <p:nvPr/>
        </p:nvSpPr>
        <p:spPr>
          <a:xfrm flipV="1">
            <a:off x="740130" y="2903117"/>
            <a:ext cx="11170754" cy="599510"/>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ounded Rectangle 1">
            <a:extLst>
              <a:ext uri="{FF2B5EF4-FFF2-40B4-BE49-F238E27FC236}">
                <a16:creationId xmlns:a16="http://schemas.microsoft.com/office/drawing/2014/main" xmlns="" id="{0FE20D37-1F13-48C2-8086-DCA7D840CD40}"/>
              </a:ext>
            </a:extLst>
          </p:cNvPr>
          <p:cNvSpPr/>
          <p:nvPr/>
        </p:nvSpPr>
        <p:spPr>
          <a:xfrm>
            <a:off x="3273815" y="5083120"/>
            <a:ext cx="666283" cy="450376"/>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49" name="Rounded Rectangle 6">
            <a:extLst>
              <a:ext uri="{FF2B5EF4-FFF2-40B4-BE49-F238E27FC236}">
                <a16:creationId xmlns:a16="http://schemas.microsoft.com/office/drawing/2014/main" xmlns="" id="{0AE0D99A-C582-40FA-8016-7AC6E8B19C20}"/>
              </a:ext>
            </a:extLst>
          </p:cNvPr>
          <p:cNvSpPr/>
          <p:nvPr/>
        </p:nvSpPr>
        <p:spPr>
          <a:xfrm>
            <a:off x="3256727" y="3937661"/>
            <a:ext cx="666283" cy="450376"/>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50" name="Rounded Rectangle 7">
            <a:extLst>
              <a:ext uri="{FF2B5EF4-FFF2-40B4-BE49-F238E27FC236}">
                <a16:creationId xmlns:a16="http://schemas.microsoft.com/office/drawing/2014/main" xmlns="" id="{4151465E-DBBB-4372-8D1D-DF5F3C34C392}"/>
              </a:ext>
            </a:extLst>
          </p:cNvPr>
          <p:cNvSpPr/>
          <p:nvPr/>
        </p:nvSpPr>
        <p:spPr>
          <a:xfrm>
            <a:off x="4057793" y="5083120"/>
            <a:ext cx="666283" cy="450376"/>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51" name="Rounded Rectangle 8">
            <a:extLst>
              <a:ext uri="{FF2B5EF4-FFF2-40B4-BE49-F238E27FC236}">
                <a16:creationId xmlns:a16="http://schemas.microsoft.com/office/drawing/2014/main" xmlns="" id="{F931295E-D691-43A8-B08B-25B0CFB4F119}"/>
              </a:ext>
            </a:extLst>
          </p:cNvPr>
          <p:cNvSpPr/>
          <p:nvPr/>
        </p:nvSpPr>
        <p:spPr>
          <a:xfrm>
            <a:off x="4070663" y="3952015"/>
            <a:ext cx="666283" cy="450376"/>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54" name="Rounded Rectangle 1">
            <a:extLst>
              <a:ext uri="{FF2B5EF4-FFF2-40B4-BE49-F238E27FC236}">
                <a16:creationId xmlns:a16="http://schemas.microsoft.com/office/drawing/2014/main" xmlns="" id="{E1C7594F-7BDD-4A0D-8B7F-41FB5064E906}"/>
              </a:ext>
            </a:extLst>
          </p:cNvPr>
          <p:cNvSpPr/>
          <p:nvPr/>
        </p:nvSpPr>
        <p:spPr>
          <a:xfrm>
            <a:off x="5228219" y="3959841"/>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55" name="Rounded Rectangle 5">
            <a:extLst>
              <a:ext uri="{FF2B5EF4-FFF2-40B4-BE49-F238E27FC236}">
                <a16:creationId xmlns:a16="http://schemas.microsoft.com/office/drawing/2014/main" xmlns="" id="{EA9994D7-9242-49D9-B941-A3340DDAC813}"/>
              </a:ext>
            </a:extLst>
          </p:cNvPr>
          <p:cNvSpPr/>
          <p:nvPr/>
        </p:nvSpPr>
        <p:spPr>
          <a:xfrm>
            <a:off x="5205566" y="5668448"/>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56" name="Rounded Rectangle 6">
            <a:extLst>
              <a:ext uri="{FF2B5EF4-FFF2-40B4-BE49-F238E27FC236}">
                <a16:creationId xmlns:a16="http://schemas.microsoft.com/office/drawing/2014/main" xmlns="" id="{E2DD6DC8-A174-427E-905B-AC72577470DB}"/>
              </a:ext>
            </a:extLst>
          </p:cNvPr>
          <p:cNvSpPr/>
          <p:nvPr/>
        </p:nvSpPr>
        <p:spPr>
          <a:xfrm>
            <a:off x="5992311" y="3959841"/>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57" name="Rounded Rectangle 7">
            <a:extLst>
              <a:ext uri="{FF2B5EF4-FFF2-40B4-BE49-F238E27FC236}">
                <a16:creationId xmlns:a16="http://schemas.microsoft.com/office/drawing/2014/main" xmlns="" id="{72F452AE-EA07-4101-B901-90C41FA9F7ED}"/>
              </a:ext>
            </a:extLst>
          </p:cNvPr>
          <p:cNvSpPr/>
          <p:nvPr/>
        </p:nvSpPr>
        <p:spPr>
          <a:xfrm>
            <a:off x="5974044" y="5668165"/>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58" name="Rounded Rectangle 8">
            <a:extLst>
              <a:ext uri="{FF2B5EF4-FFF2-40B4-BE49-F238E27FC236}">
                <a16:creationId xmlns:a16="http://schemas.microsoft.com/office/drawing/2014/main" xmlns="" id="{E2B7D3F8-DD7B-40F2-A0B0-AE6445751FA9}"/>
              </a:ext>
            </a:extLst>
          </p:cNvPr>
          <p:cNvSpPr/>
          <p:nvPr/>
        </p:nvSpPr>
        <p:spPr>
          <a:xfrm>
            <a:off x="6756403" y="3959841"/>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59" name="Rounded Rectangle 9">
            <a:extLst>
              <a:ext uri="{FF2B5EF4-FFF2-40B4-BE49-F238E27FC236}">
                <a16:creationId xmlns:a16="http://schemas.microsoft.com/office/drawing/2014/main" xmlns="" id="{42381B40-16FE-4D2A-8A59-1F7D890E0585}"/>
              </a:ext>
            </a:extLst>
          </p:cNvPr>
          <p:cNvSpPr/>
          <p:nvPr/>
        </p:nvSpPr>
        <p:spPr>
          <a:xfrm>
            <a:off x="6756403" y="5656832"/>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61" name="Rounded Rectangle 1">
            <a:extLst>
              <a:ext uri="{FF2B5EF4-FFF2-40B4-BE49-F238E27FC236}">
                <a16:creationId xmlns:a16="http://schemas.microsoft.com/office/drawing/2014/main" xmlns="" id="{AA8A7A52-A9D4-46F3-9E5B-FA8880D3F205}"/>
              </a:ext>
            </a:extLst>
          </p:cNvPr>
          <p:cNvSpPr/>
          <p:nvPr/>
        </p:nvSpPr>
        <p:spPr>
          <a:xfrm>
            <a:off x="7744060" y="3966785"/>
            <a:ext cx="666283" cy="450376"/>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62" name="Rounded Rectangle 5">
            <a:extLst>
              <a:ext uri="{FF2B5EF4-FFF2-40B4-BE49-F238E27FC236}">
                <a16:creationId xmlns:a16="http://schemas.microsoft.com/office/drawing/2014/main" xmlns="" id="{2BE2F748-9639-4E72-9C15-8983D078CD7E}"/>
              </a:ext>
            </a:extLst>
          </p:cNvPr>
          <p:cNvSpPr/>
          <p:nvPr/>
        </p:nvSpPr>
        <p:spPr>
          <a:xfrm>
            <a:off x="8508151" y="5099156"/>
            <a:ext cx="666283" cy="450376"/>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63" name="Rounded Rectangle 6">
            <a:extLst>
              <a:ext uri="{FF2B5EF4-FFF2-40B4-BE49-F238E27FC236}">
                <a16:creationId xmlns:a16="http://schemas.microsoft.com/office/drawing/2014/main" xmlns="" id="{7921FD6F-148C-485E-8CA8-54A6B12AB7D0}"/>
              </a:ext>
            </a:extLst>
          </p:cNvPr>
          <p:cNvSpPr/>
          <p:nvPr/>
        </p:nvSpPr>
        <p:spPr>
          <a:xfrm>
            <a:off x="8508152" y="3966785"/>
            <a:ext cx="666283" cy="450376"/>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64" name="Rounded Rectangle 7">
            <a:extLst>
              <a:ext uri="{FF2B5EF4-FFF2-40B4-BE49-F238E27FC236}">
                <a16:creationId xmlns:a16="http://schemas.microsoft.com/office/drawing/2014/main" xmlns="" id="{92261681-A2CD-4D61-A8A6-4793799D28EA}"/>
              </a:ext>
            </a:extLst>
          </p:cNvPr>
          <p:cNvSpPr/>
          <p:nvPr/>
        </p:nvSpPr>
        <p:spPr>
          <a:xfrm>
            <a:off x="8508151" y="5650471"/>
            <a:ext cx="666283" cy="450376"/>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65" name="Rounded Rectangle 8">
            <a:extLst>
              <a:ext uri="{FF2B5EF4-FFF2-40B4-BE49-F238E27FC236}">
                <a16:creationId xmlns:a16="http://schemas.microsoft.com/office/drawing/2014/main" xmlns="" id="{B9BF681D-B9ED-45E3-BDD6-CDCFA0AC9F42}"/>
              </a:ext>
            </a:extLst>
          </p:cNvPr>
          <p:cNvSpPr/>
          <p:nvPr/>
        </p:nvSpPr>
        <p:spPr>
          <a:xfrm>
            <a:off x="9272244" y="3966785"/>
            <a:ext cx="666283" cy="450376"/>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66" name="Rounded Rectangle 9">
            <a:extLst>
              <a:ext uri="{FF2B5EF4-FFF2-40B4-BE49-F238E27FC236}">
                <a16:creationId xmlns:a16="http://schemas.microsoft.com/office/drawing/2014/main" xmlns="" id="{7A880A25-F359-4537-AEB4-31D119E318BC}"/>
              </a:ext>
            </a:extLst>
          </p:cNvPr>
          <p:cNvSpPr/>
          <p:nvPr/>
        </p:nvSpPr>
        <p:spPr>
          <a:xfrm>
            <a:off x="9266309" y="5084193"/>
            <a:ext cx="666283" cy="450376"/>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68" name="Rounded Rectangle 1">
            <a:extLst>
              <a:ext uri="{FF2B5EF4-FFF2-40B4-BE49-F238E27FC236}">
                <a16:creationId xmlns:a16="http://schemas.microsoft.com/office/drawing/2014/main" xmlns="" id="{67B7D326-D45F-47FB-98B9-314C7436B60D}"/>
              </a:ext>
            </a:extLst>
          </p:cNvPr>
          <p:cNvSpPr/>
          <p:nvPr/>
        </p:nvSpPr>
        <p:spPr>
          <a:xfrm>
            <a:off x="10327519" y="3966785"/>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70" name="Rounded Rectangle 6">
            <a:extLst>
              <a:ext uri="{FF2B5EF4-FFF2-40B4-BE49-F238E27FC236}">
                <a16:creationId xmlns:a16="http://schemas.microsoft.com/office/drawing/2014/main" xmlns="" id="{F870240D-4EA0-4381-BCD7-764B5E3A64B3}"/>
              </a:ext>
            </a:extLst>
          </p:cNvPr>
          <p:cNvSpPr/>
          <p:nvPr/>
        </p:nvSpPr>
        <p:spPr>
          <a:xfrm>
            <a:off x="11142242" y="3961171"/>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72" name="Rounded Rectangle 8">
            <a:extLst>
              <a:ext uri="{FF2B5EF4-FFF2-40B4-BE49-F238E27FC236}">
                <a16:creationId xmlns:a16="http://schemas.microsoft.com/office/drawing/2014/main" xmlns="" id="{9D5067D2-48D9-4E7F-83A0-13E64B3FEFC5}"/>
              </a:ext>
            </a:extLst>
          </p:cNvPr>
          <p:cNvSpPr/>
          <p:nvPr/>
        </p:nvSpPr>
        <p:spPr>
          <a:xfrm>
            <a:off x="11142243" y="5092264"/>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73" name="Rounded Rectangle 9">
            <a:extLst>
              <a:ext uri="{FF2B5EF4-FFF2-40B4-BE49-F238E27FC236}">
                <a16:creationId xmlns:a16="http://schemas.microsoft.com/office/drawing/2014/main" xmlns="" id="{CF487373-7ED8-462A-AE8D-E977BE855F09}"/>
              </a:ext>
            </a:extLst>
          </p:cNvPr>
          <p:cNvSpPr/>
          <p:nvPr/>
        </p:nvSpPr>
        <p:spPr>
          <a:xfrm>
            <a:off x="10383429" y="5088800"/>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75" name="TextBox 74">
            <a:extLst>
              <a:ext uri="{FF2B5EF4-FFF2-40B4-BE49-F238E27FC236}">
                <a16:creationId xmlns:a16="http://schemas.microsoft.com/office/drawing/2014/main" xmlns="" id="{D5F4B43A-1E19-4B1C-980A-EC5B87C12395}"/>
              </a:ext>
            </a:extLst>
          </p:cNvPr>
          <p:cNvSpPr txBox="1"/>
          <p:nvPr/>
        </p:nvSpPr>
        <p:spPr>
          <a:xfrm>
            <a:off x="2901820" y="3500599"/>
            <a:ext cx="2333767" cy="369332"/>
          </a:xfrm>
          <a:prstGeom prst="rect">
            <a:avLst/>
          </a:prstGeom>
          <a:noFill/>
        </p:spPr>
        <p:txBody>
          <a:bodyPr wrap="square" rtlCol="0">
            <a:spAutoFit/>
          </a:bodyPr>
          <a:lstStyle/>
          <a:p>
            <a:pPr algn="ctr"/>
            <a:r>
              <a:rPr lang="en-GB" b="1" dirty="0"/>
              <a:t>Enfield</a:t>
            </a:r>
          </a:p>
        </p:txBody>
      </p:sp>
      <p:sp>
        <p:nvSpPr>
          <p:cNvPr id="76" name="TextBox 75">
            <a:extLst>
              <a:ext uri="{FF2B5EF4-FFF2-40B4-BE49-F238E27FC236}">
                <a16:creationId xmlns:a16="http://schemas.microsoft.com/office/drawing/2014/main" xmlns="" id="{54E7CB0B-0F82-4FCC-98A0-BC688A93AE00}"/>
              </a:ext>
            </a:extLst>
          </p:cNvPr>
          <p:cNvSpPr txBox="1"/>
          <p:nvPr/>
        </p:nvSpPr>
        <p:spPr>
          <a:xfrm>
            <a:off x="5134042" y="3517364"/>
            <a:ext cx="2333767" cy="369332"/>
          </a:xfrm>
          <a:prstGeom prst="rect">
            <a:avLst/>
          </a:prstGeom>
          <a:noFill/>
        </p:spPr>
        <p:txBody>
          <a:bodyPr wrap="square" rtlCol="0">
            <a:spAutoFit/>
          </a:bodyPr>
          <a:lstStyle/>
          <a:p>
            <a:pPr algn="ctr"/>
            <a:r>
              <a:rPr lang="en-GB" b="1" dirty="0"/>
              <a:t>Haringey</a:t>
            </a:r>
          </a:p>
        </p:txBody>
      </p:sp>
      <p:sp>
        <p:nvSpPr>
          <p:cNvPr id="77" name="TextBox 76">
            <a:extLst>
              <a:ext uri="{FF2B5EF4-FFF2-40B4-BE49-F238E27FC236}">
                <a16:creationId xmlns:a16="http://schemas.microsoft.com/office/drawing/2014/main" xmlns="" id="{68E02E72-C264-420C-BAA6-9103F4352FB9}"/>
              </a:ext>
            </a:extLst>
          </p:cNvPr>
          <p:cNvSpPr txBox="1"/>
          <p:nvPr/>
        </p:nvSpPr>
        <p:spPr>
          <a:xfrm>
            <a:off x="7667997" y="3514544"/>
            <a:ext cx="2333767" cy="369332"/>
          </a:xfrm>
          <a:prstGeom prst="rect">
            <a:avLst/>
          </a:prstGeom>
          <a:noFill/>
        </p:spPr>
        <p:txBody>
          <a:bodyPr wrap="square" rtlCol="0">
            <a:spAutoFit/>
          </a:bodyPr>
          <a:lstStyle/>
          <a:p>
            <a:pPr algn="ctr"/>
            <a:r>
              <a:rPr lang="en-GB" b="1" dirty="0"/>
              <a:t>Camden</a:t>
            </a:r>
          </a:p>
        </p:txBody>
      </p:sp>
      <p:sp>
        <p:nvSpPr>
          <p:cNvPr id="78" name="TextBox 77">
            <a:extLst>
              <a:ext uri="{FF2B5EF4-FFF2-40B4-BE49-F238E27FC236}">
                <a16:creationId xmlns:a16="http://schemas.microsoft.com/office/drawing/2014/main" xmlns="" id="{8CBE1E8C-A46A-4AFC-8CB4-ACA6774CEAEC}"/>
              </a:ext>
            </a:extLst>
          </p:cNvPr>
          <p:cNvSpPr txBox="1"/>
          <p:nvPr/>
        </p:nvSpPr>
        <p:spPr>
          <a:xfrm>
            <a:off x="9817408" y="3505390"/>
            <a:ext cx="2333767" cy="369332"/>
          </a:xfrm>
          <a:prstGeom prst="rect">
            <a:avLst/>
          </a:prstGeom>
          <a:noFill/>
        </p:spPr>
        <p:txBody>
          <a:bodyPr wrap="square" rtlCol="0">
            <a:spAutoFit/>
          </a:bodyPr>
          <a:lstStyle/>
          <a:p>
            <a:pPr algn="ctr"/>
            <a:r>
              <a:rPr lang="en-GB" b="1" dirty="0"/>
              <a:t>Islington</a:t>
            </a:r>
          </a:p>
        </p:txBody>
      </p:sp>
      <p:sp>
        <p:nvSpPr>
          <p:cNvPr id="79" name="Rounded Rectangle 50">
            <a:extLst>
              <a:ext uri="{FF2B5EF4-FFF2-40B4-BE49-F238E27FC236}">
                <a16:creationId xmlns:a16="http://schemas.microsoft.com/office/drawing/2014/main" xmlns="" id="{E3065489-8864-48AC-A436-D57B3CB8806B}"/>
              </a:ext>
            </a:extLst>
          </p:cNvPr>
          <p:cNvSpPr/>
          <p:nvPr/>
        </p:nvSpPr>
        <p:spPr>
          <a:xfrm>
            <a:off x="10083590" y="1280913"/>
            <a:ext cx="1836000" cy="13374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FUNDING</a:t>
            </a:r>
          </a:p>
        </p:txBody>
      </p:sp>
      <p:sp>
        <p:nvSpPr>
          <p:cNvPr id="60" name="Rounded Rectangle 6">
            <a:extLst>
              <a:ext uri="{FF2B5EF4-FFF2-40B4-BE49-F238E27FC236}">
                <a16:creationId xmlns:a16="http://schemas.microsoft.com/office/drawing/2014/main" xmlns="" id="{CF6FD0F3-0E6B-4AE6-B05C-276E29159665}"/>
              </a:ext>
            </a:extLst>
          </p:cNvPr>
          <p:cNvSpPr/>
          <p:nvPr/>
        </p:nvSpPr>
        <p:spPr>
          <a:xfrm>
            <a:off x="1346092" y="5615559"/>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67" name="Rounded Rectangle 9">
            <a:extLst>
              <a:ext uri="{FF2B5EF4-FFF2-40B4-BE49-F238E27FC236}">
                <a16:creationId xmlns:a16="http://schemas.microsoft.com/office/drawing/2014/main" xmlns="" id="{42381B40-16FE-4D2A-8A59-1F7D890E0585}"/>
              </a:ext>
            </a:extLst>
          </p:cNvPr>
          <p:cNvSpPr/>
          <p:nvPr/>
        </p:nvSpPr>
        <p:spPr>
          <a:xfrm>
            <a:off x="5548232" y="5136236"/>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74" name="Rounded Rectangle 9">
            <a:extLst>
              <a:ext uri="{FF2B5EF4-FFF2-40B4-BE49-F238E27FC236}">
                <a16:creationId xmlns:a16="http://schemas.microsoft.com/office/drawing/2014/main" xmlns="" id="{42381B40-16FE-4D2A-8A59-1F7D890E0585}"/>
              </a:ext>
            </a:extLst>
          </p:cNvPr>
          <p:cNvSpPr/>
          <p:nvPr/>
        </p:nvSpPr>
        <p:spPr>
          <a:xfrm>
            <a:off x="6300926" y="5145891"/>
            <a:ext cx="666283" cy="450376"/>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80" name="Rounded Rectangle 9">
            <a:extLst>
              <a:ext uri="{FF2B5EF4-FFF2-40B4-BE49-F238E27FC236}">
                <a16:creationId xmlns:a16="http://schemas.microsoft.com/office/drawing/2014/main" xmlns="" id="{7A880A25-F359-4537-AEB4-31D119E318BC}"/>
              </a:ext>
            </a:extLst>
          </p:cNvPr>
          <p:cNvSpPr/>
          <p:nvPr/>
        </p:nvSpPr>
        <p:spPr>
          <a:xfrm>
            <a:off x="7744059" y="5083120"/>
            <a:ext cx="666283" cy="450376"/>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PCN</a:t>
            </a:r>
          </a:p>
        </p:txBody>
      </p:sp>
      <p:sp>
        <p:nvSpPr>
          <p:cNvPr id="85" name="Rectangle 84">
            <a:extLst>
              <a:ext uri="{FF2B5EF4-FFF2-40B4-BE49-F238E27FC236}">
                <a16:creationId xmlns:a16="http://schemas.microsoft.com/office/drawing/2014/main" xmlns="" id="{8E6AC458-F1C4-4CD7-B580-511EB33B70FE}"/>
              </a:ext>
            </a:extLst>
          </p:cNvPr>
          <p:cNvSpPr/>
          <p:nvPr/>
        </p:nvSpPr>
        <p:spPr>
          <a:xfrm>
            <a:off x="177054" y="187793"/>
            <a:ext cx="10334877" cy="590183"/>
          </a:xfrm>
          <a:prstGeom prst="rect">
            <a:avLst/>
          </a:prstGeom>
          <a:solidFill>
            <a:srgbClr val="005EB8"/>
          </a:solidFill>
          <a:ln w="9525" cap="flat" cmpd="sng" algn="ctr">
            <a:noFill/>
            <a:prstDash val="solid"/>
          </a:ln>
          <a:effectLst/>
        </p:spPr>
        <p:txBody>
          <a:bodyPr rtlCol="0" anchor="ctr"/>
          <a:lstStyle/>
          <a:p>
            <a:r>
              <a:rPr lang="en-US" sz="2400" b="1" dirty="0">
                <a:solidFill>
                  <a:prstClr val="white"/>
                </a:solidFill>
                <a:latin typeface="Arial" panose="020B0604020202020204" pitchFamily="34" charset="0"/>
                <a:cs typeface="Arial" panose="020B0604020202020204" pitchFamily="34" charset="0"/>
              </a:rPr>
              <a:t>Coordinating model development at a borough and NCL level</a:t>
            </a:r>
          </a:p>
        </p:txBody>
      </p:sp>
      <p:pic>
        <p:nvPicPr>
          <p:cNvPr id="86" name="Picture 85">
            <a:extLst>
              <a:ext uri="{FF2B5EF4-FFF2-40B4-BE49-F238E27FC236}">
                <a16:creationId xmlns:a16="http://schemas.microsoft.com/office/drawing/2014/main" xmlns="" id="{04EF596C-64C4-4085-A55D-4360618D59B7}"/>
              </a:ext>
            </a:extLst>
          </p:cNvPr>
          <p:cNvPicPr>
            <a:picLocks noChangeAspect="1"/>
          </p:cNvPicPr>
          <p:nvPr/>
        </p:nvPicPr>
        <p:blipFill>
          <a:blip r:embed="rId3"/>
          <a:stretch>
            <a:fillRect/>
          </a:stretch>
        </p:blipFill>
        <p:spPr>
          <a:xfrm>
            <a:off x="10672211" y="187793"/>
            <a:ext cx="1347333" cy="590183"/>
          </a:xfrm>
          <a:prstGeom prst="rect">
            <a:avLst/>
          </a:prstGeom>
        </p:spPr>
      </p:pic>
    </p:spTree>
    <p:extLst>
      <p:ext uri="{BB962C8B-B14F-4D97-AF65-F5344CB8AC3E}">
        <p14:creationId xmlns:p14="http://schemas.microsoft.com/office/powerpoint/2010/main" val="1016522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869014" y="120341"/>
            <a:ext cx="3156857" cy="11974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38"/>
          <p:cNvSpPr txBox="1"/>
          <p:nvPr/>
        </p:nvSpPr>
        <p:spPr>
          <a:xfrm>
            <a:off x="247103" y="1193472"/>
            <a:ext cx="5229772" cy="540147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Using a single, holistic care plan that is owned by the individual, shared across boundaries and involves the right care and support from across the network</a:t>
            </a:r>
          </a:p>
          <a:p>
            <a:endParaRPr lang="en-GB" sz="1050" b="1" dirty="0">
              <a:latin typeface="Arial" panose="020B0604020202020204" pitchFamily="34" charset="0"/>
              <a:cs typeface="Arial" panose="020B0604020202020204" pitchFamily="34" charset="0"/>
            </a:endParaRPr>
          </a:p>
          <a:p>
            <a:endParaRPr lang="en-GB" sz="105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To cover:</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Relationships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Accommodation</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Mental health</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Physical health</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Practical support</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Contact with services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Medication</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Personal safety</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Friendships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Leisure activities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Employment</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and a system wide assessment and outcome tool, such as DIALOG</a:t>
            </a:r>
          </a:p>
        </p:txBody>
      </p:sp>
      <p:pic>
        <p:nvPicPr>
          <p:cNvPr id="5" name="Picture 4">
            <a:extLst>
              <a:ext uri="{FF2B5EF4-FFF2-40B4-BE49-F238E27FC236}">
                <a16:creationId xmlns:a16="http://schemas.microsoft.com/office/drawing/2014/main" xmlns="" id="{EF8DC218-B4DF-4CBB-98DD-98C2FB561F31}"/>
              </a:ext>
            </a:extLst>
          </p:cNvPr>
          <p:cNvPicPr>
            <a:picLocks noChangeAspect="1"/>
          </p:cNvPicPr>
          <p:nvPr/>
        </p:nvPicPr>
        <p:blipFill>
          <a:blip r:embed="rId2"/>
          <a:stretch>
            <a:fillRect/>
          </a:stretch>
        </p:blipFill>
        <p:spPr>
          <a:xfrm>
            <a:off x="5220426" y="829379"/>
            <a:ext cx="6724471" cy="5852667"/>
          </a:xfrm>
          <a:prstGeom prst="rect">
            <a:avLst/>
          </a:prstGeom>
        </p:spPr>
      </p:pic>
      <p:sp>
        <p:nvSpPr>
          <p:cNvPr id="85" name="Content Placeholder 1">
            <a:extLst>
              <a:ext uri="{FF2B5EF4-FFF2-40B4-BE49-F238E27FC236}">
                <a16:creationId xmlns:a16="http://schemas.microsoft.com/office/drawing/2014/main" xmlns="" id="{9FA2FF93-196C-4BF9-A94B-1D3A0E46F841}"/>
              </a:ext>
            </a:extLst>
          </p:cNvPr>
          <p:cNvSpPr txBox="1">
            <a:spLocks/>
          </p:cNvSpPr>
          <p:nvPr/>
        </p:nvSpPr>
        <p:spPr>
          <a:xfrm>
            <a:off x="4900773" y="195868"/>
            <a:ext cx="4551452" cy="739082"/>
          </a:xfrm>
          <a:prstGeom prst="rect">
            <a:avLst/>
          </a:prstGeom>
        </p:spPr>
        <p:txBody>
          <a:bodyPr lIns="0" tIns="0" rIns="0" bIns="0"/>
          <a:lstStyle>
            <a:lvl1pPr marL="0" indent="0" algn="l" defTabSz="609585" rtl="0" eaLnBrk="1" latinLnBrk="0" hangingPunct="1">
              <a:spcBef>
                <a:spcPct val="20000"/>
              </a:spcBef>
              <a:buFont typeface="Arial"/>
              <a:buNone/>
              <a:defRPr sz="4000" kern="1200" baseline="0">
                <a:solidFill>
                  <a:srgbClr val="005EB8"/>
                </a:solidFill>
                <a:latin typeface="Arial" panose="020B0604020202020204" pitchFamily="34" charset="0"/>
                <a:ea typeface="+mn-ea"/>
                <a:cs typeface="Arial" panose="020B0604020202020204" pitchFamily="34" charset="0"/>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endParaRPr lang="en-GB" sz="3600" b="1" dirty="0"/>
          </a:p>
        </p:txBody>
      </p:sp>
      <p:grpSp>
        <p:nvGrpSpPr>
          <p:cNvPr id="86" name="Group 85">
            <a:extLst>
              <a:ext uri="{FF2B5EF4-FFF2-40B4-BE49-F238E27FC236}">
                <a16:creationId xmlns:a16="http://schemas.microsoft.com/office/drawing/2014/main" xmlns="" id="{86FB1193-0BD7-4FAB-96A0-2BABC1026F3F}"/>
              </a:ext>
            </a:extLst>
          </p:cNvPr>
          <p:cNvGrpSpPr/>
          <p:nvPr/>
        </p:nvGrpSpPr>
        <p:grpSpPr>
          <a:xfrm>
            <a:off x="183381" y="175954"/>
            <a:ext cx="11842490" cy="1086202"/>
            <a:chOff x="177054" y="187793"/>
            <a:chExt cx="11842490" cy="1086202"/>
          </a:xfrm>
        </p:grpSpPr>
        <p:sp>
          <p:nvSpPr>
            <p:cNvPr id="88" name="TextBox 87">
              <a:extLst>
                <a:ext uri="{FF2B5EF4-FFF2-40B4-BE49-F238E27FC236}">
                  <a16:creationId xmlns:a16="http://schemas.microsoft.com/office/drawing/2014/main" xmlns="" id="{985BAA0E-87EE-4513-9165-F6D5E60DCD67}"/>
                </a:ext>
              </a:extLst>
            </p:cNvPr>
            <p:cNvSpPr txBox="1"/>
            <p:nvPr/>
          </p:nvSpPr>
          <p:spPr>
            <a:xfrm>
              <a:off x="10048125" y="482885"/>
              <a:ext cx="1890445" cy="791110"/>
            </a:xfrm>
            <a:prstGeom prst="rect">
              <a:avLst/>
            </a:prstGeom>
            <a:solidFill>
              <a:schemeClr val="bg1"/>
            </a:solidFill>
          </p:spPr>
          <p:txBody>
            <a:bodyPr wrap="square" rtlCol="0">
              <a:spAutoFit/>
            </a:bodyPr>
            <a:lstStyle/>
            <a:p>
              <a:endParaRPr lang="en-GB" dirty="0">
                <a:solidFill>
                  <a:prstClr val="black"/>
                </a:solidFill>
              </a:endParaRPr>
            </a:p>
          </p:txBody>
        </p:sp>
        <p:sp>
          <p:nvSpPr>
            <p:cNvPr id="89" name="Rectangle 88">
              <a:extLst>
                <a:ext uri="{FF2B5EF4-FFF2-40B4-BE49-F238E27FC236}">
                  <a16:creationId xmlns:a16="http://schemas.microsoft.com/office/drawing/2014/main" xmlns="" id="{7AFC7DC9-6988-461E-A29D-2E55613D8101}"/>
                </a:ext>
              </a:extLst>
            </p:cNvPr>
            <p:cNvSpPr/>
            <p:nvPr/>
          </p:nvSpPr>
          <p:spPr>
            <a:xfrm>
              <a:off x="177054" y="187793"/>
              <a:ext cx="10334877" cy="590183"/>
            </a:xfrm>
            <a:prstGeom prst="rect">
              <a:avLst/>
            </a:prstGeom>
            <a:solidFill>
              <a:srgbClr val="005EB8"/>
            </a:solidFill>
            <a:ln w="9525" cap="flat" cmpd="sng" algn="ctr">
              <a:noFill/>
              <a:prstDash val="solid"/>
            </a:ln>
            <a:effectLst/>
          </p:spPr>
          <p:txBody>
            <a:bodyPr rtlCol="0" anchor="ctr"/>
            <a:lstStyle/>
            <a:p>
              <a:r>
                <a:rPr lang="en-GB" sz="2400" b="1" dirty="0">
                  <a:solidFill>
                    <a:prstClr val="white"/>
                  </a:solidFill>
                  <a:latin typeface="Arial" panose="020B0604020202020204" pitchFamily="34" charset="0"/>
                  <a:cs typeface="Arial" panose="020B0604020202020204" pitchFamily="34" charset="0"/>
                </a:rPr>
                <a:t>Developing multi-agency practice and a shared ethos</a:t>
              </a:r>
            </a:p>
          </p:txBody>
        </p:sp>
        <p:pic>
          <p:nvPicPr>
            <p:cNvPr id="90" name="Picture 89">
              <a:extLst>
                <a:ext uri="{FF2B5EF4-FFF2-40B4-BE49-F238E27FC236}">
                  <a16:creationId xmlns:a16="http://schemas.microsoft.com/office/drawing/2014/main" xmlns="" id="{A6195B6E-8BCB-4CBD-A592-462F5C93E71A}"/>
                </a:ext>
              </a:extLst>
            </p:cNvPr>
            <p:cNvPicPr>
              <a:picLocks noChangeAspect="1"/>
            </p:cNvPicPr>
            <p:nvPr/>
          </p:nvPicPr>
          <p:blipFill>
            <a:blip r:embed="rId3"/>
            <a:stretch>
              <a:fillRect/>
            </a:stretch>
          </p:blipFill>
          <p:spPr>
            <a:xfrm>
              <a:off x="10672211" y="187793"/>
              <a:ext cx="1347333" cy="590183"/>
            </a:xfrm>
            <a:prstGeom prst="rect">
              <a:avLst/>
            </a:prstGeom>
          </p:spPr>
        </p:pic>
      </p:grpSp>
    </p:spTree>
    <p:extLst>
      <p:ext uri="{BB962C8B-B14F-4D97-AF65-F5344CB8AC3E}">
        <p14:creationId xmlns:p14="http://schemas.microsoft.com/office/powerpoint/2010/main" val="2055136358"/>
      </p:ext>
    </p:extLst>
  </p:cSld>
  <p:clrMapOvr>
    <a:masterClrMapping/>
  </p:clrMapOvr>
</p:sld>
</file>

<file path=ppt/theme/theme1.xml><?xml version="1.0" encoding="utf-8"?>
<a:theme xmlns:a="http://schemas.openxmlformats.org/drawingml/2006/main" name="Title slides">
  <a:themeElements>
    <a:clrScheme name="CCG Brand Colours">
      <a:dk1>
        <a:sysClr val="windowText" lastClr="000000"/>
      </a:dk1>
      <a:lt1>
        <a:srgbClr val="FFFFFF"/>
      </a:lt1>
      <a:dk2>
        <a:srgbClr val="FFFFFF"/>
      </a:dk2>
      <a:lt2>
        <a:srgbClr val="FFFFFF"/>
      </a:lt2>
      <a:accent1>
        <a:srgbClr val="009A98"/>
      </a:accent1>
      <a:accent2>
        <a:srgbClr val="0072C5"/>
      </a:accent2>
      <a:accent3>
        <a:srgbClr val="C10071"/>
      </a:accent3>
      <a:accent4>
        <a:srgbClr val="F49800"/>
      </a:accent4>
      <a:accent5>
        <a:srgbClr val="878787"/>
      </a:accent5>
      <a:accent6>
        <a:srgbClr val="DADADA"/>
      </a:accent6>
      <a:hlink>
        <a:srgbClr val="FFFFFF"/>
      </a:hlink>
      <a:folHlink>
        <a:srgbClr val="0072C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s small pentagon cut off rig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ontent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FBD7BFACA5AC4D81C6B05A88E72903" ma:contentTypeVersion="12" ma:contentTypeDescription="Create a new document." ma:contentTypeScope="" ma:versionID="819d487e82e91d9dfbe49325a295fdaa">
  <xsd:schema xmlns:xsd="http://www.w3.org/2001/XMLSchema" xmlns:xs="http://www.w3.org/2001/XMLSchema" xmlns:p="http://schemas.microsoft.com/office/2006/metadata/properties" xmlns:ns2="591a7c17-2934-4a39-b2af-ef40417c20a7" xmlns:ns3="37e92121-a606-4d2e-a5cd-7739779b5885" targetNamespace="http://schemas.microsoft.com/office/2006/metadata/properties" ma:root="true" ma:fieldsID="b16598a4a37afc0aa1acdc8d8af3d2a8" ns2:_="" ns3:_="">
    <xsd:import namespace="591a7c17-2934-4a39-b2af-ef40417c20a7"/>
    <xsd:import namespace="37e92121-a606-4d2e-a5cd-7739779b588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1a7c17-2934-4a39-b2af-ef40417c2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7e92121-a606-4d2e-a5cd-7739779b588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629C9E-89DE-49E7-BEA4-9F514B06EC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1a7c17-2934-4a39-b2af-ef40417c20a7"/>
    <ds:schemaRef ds:uri="37e92121-a606-4d2e-a5cd-7739779b58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689136-7BD5-44D3-8ED9-530894592FD1}">
  <ds:schemaRefs>
    <ds:schemaRef ds:uri="http://schemas.microsoft.com/office/2006/documentManagement/types"/>
    <ds:schemaRef ds:uri="http://purl.org/dc/terms/"/>
    <ds:schemaRef ds:uri="37e92121-a606-4d2e-a5cd-7739779b5885"/>
    <ds:schemaRef ds:uri="http://purl.org/dc/dcmitype/"/>
    <ds:schemaRef ds:uri="591a7c17-2934-4a39-b2af-ef40417c20a7"/>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A4DCE4E-FB80-4D16-BBF4-02E83CAB01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30557</TotalTime>
  <Words>1084</Words>
  <Application>Microsoft Office PowerPoint</Application>
  <PresentationFormat>Widescreen</PresentationFormat>
  <Paragraphs>133</Paragraphs>
  <Slides>11</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11</vt:i4>
      </vt:variant>
    </vt:vector>
  </HeadingPairs>
  <TitlesOfParts>
    <vt:vector size="17" baseType="lpstr">
      <vt:lpstr>Arial</vt:lpstr>
      <vt:lpstr>ArialMT</vt:lpstr>
      <vt:lpstr>Calibri</vt:lpstr>
      <vt:lpstr>Title slides</vt:lpstr>
      <vt:lpstr>Content Slides small pentagon cut off right</vt:lpstr>
      <vt:lpstr>3_Content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Oculus</dc:creator>
  <cp:lastModifiedBy>Scott, Vee</cp:lastModifiedBy>
  <cp:revision>1276</cp:revision>
  <cp:lastPrinted>2018-10-10T07:17:08Z</cp:lastPrinted>
  <dcterms:created xsi:type="dcterms:W3CDTF">2016-02-24T15:09:03Z</dcterms:created>
  <dcterms:modified xsi:type="dcterms:W3CDTF">2020-10-29T17:54:59Z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0x01010030FBD7BFACA5AC4D81C6B05A88E72903</vt:lpwstr>
  </property>
</Properties>
</file>